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260" r:id="rId4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ED4"/>
    <a:srgbClr val="E12B46"/>
    <a:srgbClr val="2566C7"/>
    <a:srgbClr val="46D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83C6B-CFC4-AF4D-8E4D-76854D837BB0}" v="60" dt="2024-03-05T11:57:32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6"/>
    <p:restoredTop sz="96327"/>
  </p:normalViewPr>
  <p:slideViewPr>
    <p:cSldViewPr snapToGrid="0">
      <p:cViewPr varScale="1">
        <p:scale>
          <a:sx n="82" d="100"/>
          <a:sy n="82" d="100"/>
        </p:scale>
        <p:origin x="76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BDD9AC-B06A-FC93-ECB9-DB6A7C42A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35E573-5A6B-F171-A9BB-A10C4A49F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59BB1-97B8-E7F1-CF43-EA1037C3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FAB1-A4C7-034B-A4D0-301EF32AB5A9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EE29D7-6302-0AD9-0461-BC216D00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C5C049-7700-709C-3EB1-B332B758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3A8E-BA98-5149-A4DB-6732BC6D7A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85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F7B069-30D9-9E0E-86C1-2304C944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B2DE2F-301A-68D4-F710-8D3228BF2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9BC482-4C3F-71E3-EC95-42E8DA77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FAB1-A4C7-034B-A4D0-301EF32AB5A9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8ED754-5B06-AE35-FD10-D8F9D05D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626056-F327-A7D9-E841-C7CB7F17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3A8E-BA98-5149-A4DB-6732BC6D7A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24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25DA75-4172-FD8E-D912-A6ED9A446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124823-0B21-1818-3FA2-CEB225385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EA76ED-7F34-32F9-8B3B-52FCB50C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FAB1-A4C7-034B-A4D0-301EF32AB5A9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A16DB5-85FC-5D6D-741B-D7ECD6F4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579E28-81F0-B680-6902-5C9852FB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3A8E-BA98-5149-A4DB-6732BC6D7A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80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96A51-0C13-0657-12FC-F106521B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48B55C-AD7D-FBDD-2543-BE9E6A31B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935208-EA81-4AC6-1058-C384A3C3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FAB1-A4C7-034B-A4D0-301EF32AB5A9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D0FD8-DCF7-8BD9-7D7D-4474E858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AA8623-E793-4EFA-99D2-DF376E34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3A8E-BA98-5149-A4DB-6732BC6D7A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37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2B77AE-118D-1E79-501C-4770DD98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4DD822-160D-A80A-2FC0-966D69AB8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F11229-34A1-9FFC-6359-995F6093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FAB1-A4C7-034B-A4D0-301EF32AB5A9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48FC0F-AC8E-68F3-4DDB-58A2DF64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04FFAC-9182-07F5-5B27-A2D5C0BD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3A8E-BA98-5149-A4DB-6732BC6D7A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32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9E4509-7EFD-57D4-A9A6-37153534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D0B7A2-5941-7D29-B5FC-18DF25853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F697E8-07A6-BBB8-7A9E-050F49BDE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7B5C69-A40C-F561-F74A-B8669FC9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FAB1-A4C7-034B-A4D0-301EF32AB5A9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3CCD15-C64E-9AE1-4DC7-ED253275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96965E-8B64-C4CA-6704-418B58C7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3A8E-BA98-5149-A4DB-6732BC6D7A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14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20EFC-F8E1-826C-7784-C80AE680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731984-C93B-DB02-CDA8-C1EF00BB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C96B8F-853C-72D7-7F60-42F49A5A6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48F0EB-8DFD-B21E-DB05-63AF7C111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FD5BA52-0D67-B3CB-CB5C-C7C0483A9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D76FDE-EC6F-C36A-9F06-290C4EC1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FAB1-A4C7-034B-A4D0-301EF32AB5A9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B3A65E0-6F92-EBF0-F846-2400DEB7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0365A25-7AB9-D182-6286-99206F33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3A8E-BA98-5149-A4DB-6732BC6D7A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08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EF6526-62FC-1FEB-4825-0F4BDBDD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FB17CEF-27EA-14C2-E1F0-11AC192D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FAB1-A4C7-034B-A4D0-301EF32AB5A9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1188FB-E37D-51F4-5F72-89CC470A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35F0D9-2330-909C-615C-00CE0B0B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3A8E-BA98-5149-A4DB-6732BC6D7A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7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D568C6B-472A-0237-74D0-8261FC8B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FAB1-A4C7-034B-A4D0-301EF32AB5A9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E419A9-54C8-3891-0CFB-675AF6EC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D59596-4ECD-C153-D3A2-8B3B420B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3A8E-BA98-5149-A4DB-6732BC6D7A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68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4DC62-3D9A-2542-5822-0884CF71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D3C671-13A2-4FED-9F28-C2B8E199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279364-C471-08FC-2C46-5EE840E2B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695BD0-EC9F-805D-33EA-732201AB7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FAB1-A4C7-034B-A4D0-301EF32AB5A9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1BBFDF-9DF9-0BFD-FBB3-1235C7EA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FE57C3-9520-B45A-17ED-D6432343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3A8E-BA98-5149-A4DB-6732BC6D7A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6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6F1876-58B6-D3DB-9030-3C71423D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B15A4E4-47F5-64ED-6EC6-F16401CCA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632237-B990-A65E-872D-E928FB3B8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1FBAA1-5274-3749-76A6-7A536515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FAB1-A4C7-034B-A4D0-301EF32AB5A9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CD94B3-F3B2-BC67-9832-C9C11839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4628DB-8DC4-1893-4483-A3BAA3EB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3A8E-BA98-5149-A4DB-6732BC6D7A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0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A67F54E-473B-0D73-E5BA-3064A4AB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AB5167-5D24-67E5-CC1A-21FF8AE54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A74331-6B11-B75B-FC1B-F8A995E17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4FAB1-A4C7-034B-A4D0-301EF32AB5A9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951703-0343-B0A6-61EF-DF11373E3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ED0DD7-707B-CEF3-2483-1E7799491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F3A8E-BA98-5149-A4DB-6732BC6D7A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89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image" Target="../media/image15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8.svg"/><Relationship Id="rId5" Type="http://schemas.openxmlformats.org/officeDocument/2006/relationships/image" Target="../media/image18.svg"/><Relationship Id="rId15" Type="http://schemas.openxmlformats.org/officeDocument/2006/relationships/image" Target="../media/image22.sv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6.sv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hyperlink" Target="https://fieradidacta.indire.it/eventi_2024/il-curricolo-di-primo-livello-costruzione-gestione-e-attuazione-nella-personalizzazione-dei-percorsi/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8.svg"/><Relationship Id="rId5" Type="http://schemas.openxmlformats.org/officeDocument/2006/relationships/image" Target="../media/image18.svg"/><Relationship Id="rId15" Type="http://schemas.openxmlformats.org/officeDocument/2006/relationships/image" Target="../media/image22.svg"/><Relationship Id="rId10" Type="http://schemas.openxmlformats.org/officeDocument/2006/relationships/image" Target="../media/image7.png"/><Relationship Id="rId19" Type="http://schemas.openxmlformats.org/officeDocument/2006/relationships/image" Target="../media/image25.svg"/><Relationship Id="rId4" Type="http://schemas.openxmlformats.org/officeDocument/2006/relationships/image" Target="../media/image17.png"/><Relationship Id="rId9" Type="http://schemas.openxmlformats.org/officeDocument/2006/relationships/image" Target="../media/image6.sv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.png"/><Relationship Id="rId21" Type="http://schemas.openxmlformats.org/officeDocument/2006/relationships/image" Target="../media/image44.svg"/><Relationship Id="rId42" Type="http://schemas.openxmlformats.org/officeDocument/2006/relationships/image" Target="../media/image61.png"/><Relationship Id="rId47" Type="http://schemas.openxmlformats.org/officeDocument/2006/relationships/image" Target="../media/image64.svg"/><Relationship Id="rId63" Type="http://schemas.openxmlformats.org/officeDocument/2006/relationships/image" Target="../media/image78.svg"/><Relationship Id="rId68" Type="http://schemas.openxmlformats.org/officeDocument/2006/relationships/image" Target="../media/image81.png"/><Relationship Id="rId16" Type="http://schemas.openxmlformats.org/officeDocument/2006/relationships/image" Target="../media/image39.png"/><Relationship Id="rId11" Type="http://schemas.openxmlformats.org/officeDocument/2006/relationships/image" Target="../media/image34.svg"/><Relationship Id="rId32" Type="http://schemas.openxmlformats.org/officeDocument/2006/relationships/image" Target="../media/image53.png"/><Relationship Id="rId37" Type="http://schemas.openxmlformats.org/officeDocument/2006/relationships/image" Target="../media/image58.svg"/><Relationship Id="rId53" Type="http://schemas.openxmlformats.org/officeDocument/2006/relationships/image" Target="../media/image70.svg"/><Relationship Id="rId58" Type="http://schemas.openxmlformats.org/officeDocument/2006/relationships/image" Target="../media/image17.png"/><Relationship Id="rId74" Type="http://schemas.openxmlformats.org/officeDocument/2006/relationships/image" Target="../media/image87.png"/><Relationship Id="rId79" Type="http://schemas.openxmlformats.org/officeDocument/2006/relationships/image" Target="../media/image92.svg"/><Relationship Id="rId5" Type="http://schemas.openxmlformats.org/officeDocument/2006/relationships/image" Target="../media/image29.svg"/><Relationship Id="rId61" Type="http://schemas.openxmlformats.org/officeDocument/2006/relationships/image" Target="../media/image76.svg"/><Relationship Id="rId82" Type="http://schemas.openxmlformats.org/officeDocument/2006/relationships/image" Target="../media/image2.png"/><Relationship Id="rId19" Type="http://schemas.openxmlformats.org/officeDocument/2006/relationships/image" Target="../media/image42.sv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svg"/><Relationship Id="rId30" Type="http://schemas.openxmlformats.org/officeDocument/2006/relationships/image" Target="../media/image51.png"/><Relationship Id="rId35" Type="http://schemas.openxmlformats.org/officeDocument/2006/relationships/image" Target="../media/image56.svg"/><Relationship Id="rId43" Type="http://schemas.openxmlformats.org/officeDocument/2006/relationships/image" Target="../media/image62.svg"/><Relationship Id="rId48" Type="http://schemas.openxmlformats.org/officeDocument/2006/relationships/image" Target="../media/image65.png"/><Relationship Id="rId56" Type="http://schemas.openxmlformats.org/officeDocument/2006/relationships/image" Target="../media/image73.png"/><Relationship Id="rId64" Type="http://schemas.openxmlformats.org/officeDocument/2006/relationships/image" Target="../media/image21.png"/><Relationship Id="rId69" Type="http://schemas.openxmlformats.org/officeDocument/2006/relationships/image" Target="../media/image82.svg"/><Relationship Id="rId77" Type="http://schemas.openxmlformats.org/officeDocument/2006/relationships/image" Target="../media/image90.svg"/><Relationship Id="rId8" Type="http://schemas.openxmlformats.org/officeDocument/2006/relationships/image" Target="../media/image13.png"/><Relationship Id="rId51" Type="http://schemas.openxmlformats.org/officeDocument/2006/relationships/image" Target="../media/image68.svg"/><Relationship Id="rId72" Type="http://schemas.openxmlformats.org/officeDocument/2006/relationships/image" Target="../media/image85.png"/><Relationship Id="rId80" Type="http://schemas.openxmlformats.org/officeDocument/2006/relationships/image" Target="../media/image93.png"/><Relationship Id="rId3" Type="http://schemas.openxmlformats.org/officeDocument/2006/relationships/image" Target="../media/image27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5" Type="http://schemas.openxmlformats.org/officeDocument/2006/relationships/image" Target="../media/image48.svg"/><Relationship Id="rId33" Type="http://schemas.openxmlformats.org/officeDocument/2006/relationships/image" Target="../media/image54.svg"/><Relationship Id="rId38" Type="http://schemas.openxmlformats.org/officeDocument/2006/relationships/image" Target="../media/image59.png"/><Relationship Id="rId46" Type="http://schemas.openxmlformats.org/officeDocument/2006/relationships/image" Target="../media/image63.png"/><Relationship Id="rId59" Type="http://schemas.openxmlformats.org/officeDocument/2006/relationships/image" Target="../media/image18.svg"/><Relationship Id="rId67" Type="http://schemas.openxmlformats.org/officeDocument/2006/relationships/image" Target="../media/image80.svg"/><Relationship Id="rId20" Type="http://schemas.openxmlformats.org/officeDocument/2006/relationships/image" Target="../media/image43.png"/><Relationship Id="rId41" Type="http://schemas.openxmlformats.org/officeDocument/2006/relationships/image" Target="../media/image6.svg"/><Relationship Id="rId54" Type="http://schemas.openxmlformats.org/officeDocument/2006/relationships/image" Target="../media/image71.png"/><Relationship Id="rId62" Type="http://schemas.openxmlformats.org/officeDocument/2006/relationships/image" Target="../media/image77.png"/><Relationship Id="rId70" Type="http://schemas.openxmlformats.org/officeDocument/2006/relationships/image" Target="../media/image83.png"/><Relationship Id="rId75" Type="http://schemas.openxmlformats.org/officeDocument/2006/relationships/image" Target="../media/image8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5" Type="http://schemas.openxmlformats.org/officeDocument/2006/relationships/image" Target="../media/image38.svg"/><Relationship Id="rId23" Type="http://schemas.openxmlformats.org/officeDocument/2006/relationships/image" Target="../media/image46.svg"/><Relationship Id="rId28" Type="http://schemas.openxmlformats.org/officeDocument/2006/relationships/image" Target="../media/image19.png"/><Relationship Id="rId36" Type="http://schemas.openxmlformats.org/officeDocument/2006/relationships/image" Target="../media/image57.png"/><Relationship Id="rId49" Type="http://schemas.openxmlformats.org/officeDocument/2006/relationships/image" Target="../media/image66.svg"/><Relationship Id="rId57" Type="http://schemas.openxmlformats.org/officeDocument/2006/relationships/image" Target="../media/image74.svg"/><Relationship Id="rId10" Type="http://schemas.openxmlformats.org/officeDocument/2006/relationships/image" Target="../media/image33.png"/><Relationship Id="rId31" Type="http://schemas.openxmlformats.org/officeDocument/2006/relationships/image" Target="../media/image52.svg"/><Relationship Id="rId44" Type="http://schemas.openxmlformats.org/officeDocument/2006/relationships/image" Target="../media/image7.png"/><Relationship Id="rId52" Type="http://schemas.openxmlformats.org/officeDocument/2006/relationships/image" Target="../media/image69.png"/><Relationship Id="rId60" Type="http://schemas.openxmlformats.org/officeDocument/2006/relationships/image" Target="../media/image75.png"/><Relationship Id="rId65" Type="http://schemas.openxmlformats.org/officeDocument/2006/relationships/image" Target="../media/image22.svg"/><Relationship Id="rId73" Type="http://schemas.openxmlformats.org/officeDocument/2006/relationships/image" Target="../media/image86.svg"/><Relationship Id="rId78" Type="http://schemas.openxmlformats.org/officeDocument/2006/relationships/image" Target="../media/image91.png"/><Relationship Id="rId81" Type="http://schemas.openxmlformats.org/officeDocument/2006/relationships/image" Target="../media/image94.svg"/><Relationship Id="rId4" Type="http://schemas.openxmlformats.org/officeDocument/2006/relationships/image" Target="../media/image28.png"/><Relationship Id="rId9" Type="http://schemas.openxmlformats.org/officeDocument/2006/relationships/image" Target="../media/image32.sv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9" Type="http://schemas.openxmlformats.org/officeDocument/2006/relationships/image" Target="../media/image60.svg"/><Relationship Id="rId34" Type="http://schemas.openxmlformats.org/officeDocument/2006/relationships/image" Target="../media/image55.png"/><Relationship Id="rId50" Type="http://schemas.openxmlformats.org/officeDocument/2006/relationships/image" Target="../media/image67.png"/><Relationship Id="rId55" Type="http://schemas.openxmlformats.org/officeDocument/2006/relationships/image" Target="../media/image72.svg"/><Relationship Id="rId76" Type="http://schemas.openxmlformats.org/officeDocument/2006/relationships/image" Target="../media/image89.png"/><Relationship Id="rId7" Type="http://schemas.openxmlformats.org/officeDocument/2006/relationships/image" Target="../media/image31.svg"/><Relationship Id="rId71" Type="http://schemas.openxmlformats.org/officeDocument/2006/relationships/image" Target="../media/image84.svg"/><Relationship Id="rId2" Type="http://schemas.openxmlformats.org/officeDocument/2006/relationships/image" Target="../media/image26.png"/><Relationship Id="rId29" Type="http://schemas.openxmlformats.org/officeDocument/2006/relationships/image" Target="../media/image20.svg"/><Relationship Id="rId24" Type="http://schemas.openxmlformats.org/officeDocument/2006/relationships/image" Target="../media/image47.png"/><Relationship Id="rId40" Type="http://schemas.openxmlformats.org/officeDocument/2006/relationships/image" Target="../media/image5.png"/><Relationship Id="rId45" Type="http://schemas.openxmlformats.org/officeDocument/2006/relationships/image" Target="../media/image8.svg"/><Relationship Id="rId66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7">
            <a:extLst>
              <a:ext uri="{FF2B5EF4-FFF2-40B4-BE49-F238E27FC236}">
                <a16:creationId xmlns:a16="http://schemas.microsoft.com/office/drawing/2014/main" id="{FCD8E16B-6278-CCB8-A9ED-A7C86753163B}"/>
              </a:ext>
            </a:extLst>
          </p:cNvPr>
          <p:cNvSpPr txBox="1">
            <a:spLocks/>
          </p:cNvSpPr>
          <p:nvPr/>
        </p:nvSpPr>
        <p:spPr>
          <a:xfrm>
            <a:off x="337624" y="5447380"/>
            <a:ext cx="6673755" cy="1410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741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sz="2500" cap="all" dirty="0"/>
              <a:t>GIANCARLO CAROLEO</a:t>
            </a:r>
            <a:endParaRPr lang="it-IT" cap="all" dirty="0"/>
          </a:p>
        </p:txBody>
      </p:sp>
      <p:pic>
        <p:nvPicPr>
          <p:cNvPr id="45" name="Immagine 44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A060B299-43D6-D2E1-8666-9174F1D66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272" b="7168"/>
          <a:stretch/>
        </p:blipFill>
        <p:spPr>
          <a:xfrm>
            <a:off x="10590530" y="5364577"/>
            <a:ext cx="1601470" cy="149342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3AB7A95-182C-1650-4D6F-8FC701CAE4BF}"/>
              </a:ext>
            </a:extLst>
          </p:cNvPr>
          <p:cNvSpPr/>
          <p:nvPr/>
        </p:nvSpPr>
        <p:spPr>
          <a:xfrm>
            <a:off x="-1" y="3368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5416A46-EBF8-7474-8240-CDC57038BE24}"/>
              </a:ext>
            </a:extLst>
          </p:cNvPr>
          <p:cNvSpPr/>
          <p:nvPr/>
        </p:nvSpPr>
        <p:spPr>
          <a:xfrm>
            <a:off x="1356038" y="3368"/>
            <a:ext cx="1356040" cy="1368017"/>
          </a:xfrm>
          <a:prstGeom prst="rect">
            <a:avLst/>
          </a:prstGeom>
          <a:solidFill>
            <a:srgbClr val="2B6E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BC60FDA-D4BF-57B4-654B-168A866D1C03}"/>
              </a:ext>
            </a:extLst>
          </p:cNvPr>
          <p:cNvSpPr/>
          <p:nvPr/>
        </p:nvSpPr>
        <p:spPr>
          <a:xfrm>
            <a:off x="2712076" y="3368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674B7C5-297A-D617-2045-4CB8C222D83B}"/>
              </a:ext>
            </a:extLst>
          </p:cNvPr>
          <p:cNvSpPr/>
          <p:nvPr/>
        </p:nvSpPr>
        <p:spPr>
          <a:xfrm>
            <a:off x="4068115" y="3368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0688C5F-5FA0-20D6-561E-A92AAA73FD06}"/>
              </a:ext>
            </a:extLst>
          </p:cNvPr>
          <p:cNvSpPr/>
          <p:nvPr/>
        </p:nvSpPr>
        <p:spPr>
          <a:xfrm>
            <a:off x="5424155" y="3368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4561436-D3E2-86AE-3F19-022934EC0EDA}"/>
              </a:ext>
            </a:extLst>
          </p:cNvPr>
          <p:cNvSpPr/>
          <p:nvPr/>
        </p:nvSpPr>
        <p:spPr>
          <a:xfrm>
            <a:off x="6780193" y="1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0759612-CCDA-4F73-E41C-AB233EE939D2}"/>
              </a:ext>
            </a:extLst>
          </p:cNvPr>
          <p:cNvSpPr/>
          <p:nvPr/>
        </p:nvSpPr>
        <p:spPr>
          <a:xfrm>
            <a:off x="8136232" y="1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B21187B-7127-27EB-CE67-AF36010B58F7}"/>
              </a:ext>
            </a:extLst>
          </p:cNvPr>
          <p:cNvSpPr/>
          <p:nvPr/>
        </p:nvSpPr>
        <p:spPr>
          <a:xfrm>
            <a:off x="9492272" y="1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A137598-5EA3-040D-B993-6D1DCEC64712}"/>
              </a:ext>
            </a:extLst>
          </p:cNvPr>
          <p:cNvSpPr/>
          <p:nvPr/>
        </p:nvSpPr>
        <p:spPr>
          <a:xfrm>
            <a:off x="10848309" y="1"/>
            <a:ext cx="1356040" cy="1368017"/>
          </a:xfrm>
          <a:prstGeom prst="rect">
            <a:avLst/>
          </a:prstGeom>
          <a:solidFill>
            <a:srgbClr val="46D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C7A6913-AD90-691D-8EE7-13ED75FA4C3E}"/>
              </a:ext>
            </a:extLst>
          </p:cNvPr>
          <p:cNvSpPr/>
          <p:nvPr/>
        </p:nvSpPr>
        <p:spPr>
          <a:xfrm>
            <a:off x="-1" y="1368018"/>
            <a:ext cx="1356040" cy="1368017"/>
          </a:xfrm>
          <a:prstGeom prst="rect">
            <a:avLst/>
          </a:prstGeom>
          <a:solidFill>
            <a:srgbClr val="2B6E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0F31759-6490-B99B-916D-16E3DE95B9BB}"/>
              </a:ext>
            </a:extLst>
          </p:cNvPr>
          <p:cNvSpPr/>
          <p:nvPr/>
        </p:nvSpPr>
        <p:spPr>
          <a:xfrm>
            <a:off x="1356038" y="1368018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F2139AE-1EA1-D318-54FB-9B93BB55800C}"/>
              </a:ext>
            </a:extLst>
          </p:cNvPr>
          <p:cNvSpPr/>
          <p:nvPr/>
        </p:nvSpPr>
        <p:spPr>
          <a:xfrm>
            <a:off x="2712076" y="1368018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D5CA3C8-54E3-A1A6-5B8F-3ADCD24A9B94}"/>
              </a:ext>
            </a:extLst>
          </p:cNvPr>
          <p:cNvSpPr/>
          <p:nvPr/>
        </p:nvSpPr>
        <p:spPr>
          <a:xfrm>
            <a:off x="4068116" y="1368018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05CAA50-B72F-66EF-7BC6-D1E75C905313}"/>
              </a:ext>
            </a:extLst>
          </p:cNvPr>
          <p:cNvSpPr/>
          <p:nvPr/>
        </p:nvSpPr>
        <p:spPr>
          <a:xfrm>
            <a:off x="5424155" y="1364651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C49CAA8-BB8C-039B-C805-BA9A20CA3FEC}"/>
              </a:ext>
            </a:extLst>
          </p:cNvPr>
          <p:cNvSpPr/>
          <p:nvPr/>
        </p:nvSpPr>
        <p:spPr>
          <a:xfrm>
            <a:off x="6780193" y="1364651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A5D28FC-0FA8-10AB-428F-4699704E2802}"/>
              </a:ext>
            </a:extLst>
          </p:cNvPr>
          <p:cNvSpPr/>
          <p:nvPr/>
        </p:nvSpPr>
        <p:spPr>
          <a:xfrm>
            <a:off x="8136233" y="1364651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AB68F0C-627B-EC90-4196-AE1EC5708F83}"/>
              </a:ext>
            </a:extLst>
          </p:cNvPr>
          <p:cNvSpPr/>
          <p:nvPr/>
        </p:nvSpPr>
        <p:spPr>
          <a:xfrm>
            <a:off x="9492271" y="1364651"/>
            <a:ext cx="1356040" cy="1368017"/>
          </a:xfrm>
          <a:prstGeom prst="rect">
            <a:avLst/>
          </a:prstGeom>
          <a:solidFill>
            <a:srgbClr val="E12B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6A8D68AC-6A9F-27FA-48A0-F33BE060BDC0}"/>
              </a:ext>
            </a:extLst>
          </p:cNvPr>
          <p:cNvSpPr/>
          <p:nvPr/>
        </p:nvSpPr>
        <p:spPr>
          <a:xfrm>
            <a:off x="10848310" y="1364651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40B9850-1699-C1B8-10D3-D1C5371A197E}"/>
              </a:ext>
            </a:extLst>
          </p:cNvPr>
          <p:cNvSpPr/>
          <p:nvPr/>
        </p:nvSpPr>
        <p:spPr>
          <a:xfrm>
            <a:off x="-1" y="2711338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AF9737F-CC0C-E1EF-FC98-E1C3930F9F64}"/>
              </a:ext>
            </a:extLst>
          </p:cNvPr>
          <p:cNvSpPr/>
          <p:nvPr/>
        </p:nvSpPr>
        <p:spPr>
          <a:xfrm>
            <a:off x="1356038" y="2711338"/>
            <a:ext cx="1356040" cy="1368017"/>
          </a:xfrm>
          <a:prstGeom prst="rect">
            <a:avLst/>
          </a:prstGeom>
          <a:solidFill>
            <a:srgbClr val="2B6E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E481DE94-4497-D182-4552-122458CCA640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7DD6D6B-7647-FF99-CAB1-F8E1CEA212FC}"/>
              </a:ext>
            </a:extLst>
          </p:cNvPr>
          <p:cNvSpPr/>
          <p:nvPr/>
        </p:nvSpPr>
        <p:spPr>
          <a:xfrm>
            <a:off x="4068115" y="2711338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1BD59F32-362E-0F56-0DD1-2CE937445760}"/>
              </a:ext>
            </a:extLst>
          </p:cNvPr>
          <p:cNvSpPr/>
          <p:nvPr/>
        </p:nvSpPr>
        <p:spPr>
          <a:xfrm>
            <a:off x="5424155" y="2711338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F7B2149B-630E-D7A5-94CA-9CEC6365DB6F}"/>
              </a:ext>
            </a:extLst>
          </p:cNvPr>
          <p:cNvSpPr/>
          <p:nvPr/>
        </p:nvSpPr>
        <p:spPr>
          <a:xfrm>
            <a:off x="6780193" y="2707971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350F28B6-976B-8B28-A7AA-378CB7370ED7}"/>
              </a:ext>
            </a:extLst>
          </p:cNvPr>
          <p:cNvSpPr/>
          <p:nvPr/>
        </p:nvSpPr>
        <p:spPr>
          <a:xfrm>
            <a:off x="8136232" y="2707971"/>
            <a:ext cx="1356040" cy="1368017"/>
          </a:xfrm>
          <a:prstGeom prst="rect">
            <a:avLst/>
          </a:prstGeom>
          <a:solidFill>
            <a:srgbClr val="FBD8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2BD0FF75-5D3F-2E51-D3F2-3B8535797C09}"/>
              </a:ext>
            </a:extLst>
          </p:cNvPr>
          <p:cNvSpPr/>
          <p:nvPr/>
        </p:nvSpPr>
        <p:spPr>
          <a:xfrm>
            <a:off x="9492272" y="2707971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69DCA25D-2927-B4D7-2AB7-C9097B22FCA4}"/>
              </a:ext>
            </a:extLst>
          </p:cNvPr>
          <p:cNvSpPr/>
          <p:nvPr/>
        </p:nvSpPr>
        <p:spPr>
          <a:xfrm>
            <a:off x="10848309" y="2707971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F8470A5D-EDB8-66BC-491E-8F3548F588AC}"/>
              </a:ext>
            </a:extLst>
          </p:cNvPr>
          <p:cNvSpPr/>
          <p:nvPr/>
        </p:nvSpPr>
        <p:spPr>
          <a:xfrm>
            <a:off x="-1" y="4075988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9FE9A505-1E2C-250F-1484-D030C9E6CB4D}"/>
              </a:ext>
            </a:extLst>
          </p:cNvPr>
          <p:cNvSpPr/>
          <p:nvPr/>
        </p:nvSpPr>
        <p:spPr>
          <a:xfrm>
            <a:off x="1356038" y="4075988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ABFFF31F-8C2A-F131-90B8-3128368A4150}"/>
              </a:ext>
            </a:extLst>
          </p:cNvPr>
          <p:cNvSpPr/>
          <p:nvPr/>
        </p:nvSpPr>
        <p:spPr>
          <a:xfrm>
            <a:off x="2712076" y="4075988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1F50DDD-EAB6-6C9E-DCD3-813307DA2E65}"/>
              </a:ext>
            </a:extLst>
          </p:cNvPr>
          <p:cNvSpPr/>
          <p:nvPr/>
        </p:nvSpPr>
        <p:spPr>
          <a:xfrm>
            <a:off x="4068116" y="4075988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67633EB4-27D8-DD41-65B9-3FC5D1139241}"/>
              </a:ext>
            </a:extLst>
          </p:cNvPr>
          <p:cNvSpPr/>
          <p:nvPr/>
        </p:nvSpPr>
        <p:spPr>
          <a:xfrm>
            <a:off x="5424155" y="4072621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6163EE6E-F1C8-6E7C-8C9C-436F9D0547BC}"/>
              </a:ext>
            </a:extLst>
          </p:cNvPr>
          <p:cNvSpPr/>
          <p:nvPr/>
        </p:nvSpPr>
        <p:spPr>
          <a:xfrm>
            <a:off x="6780193" y="4072621"/>
            <a:ext cx="1356040" cy="1368017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6AB4E84C-A17D-5414-1F78-0769B48451A5}"/>
              </a:ext>
            </a:extLst>
          </p:cNvPr>
          <p:cNvSpPr/>
          <p:nvPr/>
        </p:nvSpPr>
        <p:spPr>
          <a:xfrm>
            <a:off x="8136233" y="4072621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DB6B7816-56EB-A99D-724D-A02973DEA05D}"/>
              </a:ext>
            </a:extLst>
          </p:cNvPr>
          <p:cNvSpPr/>
          <p:nvPr/>
        </p:nvSpPr>
        <p:spPr>
          <a:xfrm>
            <a:off x="9492271" y="4072621"/>
            <a:ext cx="1356040" cy="136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38C4550A-AD7E-A68E-441E-23CF0FCF62A2}"/>
              </a:ext>
            </a:extLst>
          </p:cNvPr>
          <p:cNvSpPr/>
          <p:nvPr/>
        </p:nvSpPr>
        <p:spPr>
          <a:xfrm>
            <a:off x="10848310" y="4072621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F497F7B5-7744-01BA-273B-0FC329DD6D5A}"/>
              </a:ext>
            </a:extLst>
          </p:cNvPr>
          <p:cNvSpPr/>
          <p:nvPr/>
        </p:nvSpPr>
        <p:spPr>
          <a:xfrm>
            <a:off x="10847880" y="2695494"/>
            <a:ext cx="1356040" cy="31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394A7CAB-9702-3776-AA5C-2B9FE13ED75F}"/>
              </a:ext>
            </a:extLst>
          </p:cNvPr>
          <p:cNvSpPr/>
          <p:nvPr/>
        </p:nvSpPr>
        <p:spPr>
          <a:xfrm>
            <a:off x="10847880" y="3221653"/>
            <a:ext cx="1356040" cy="31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E277DB86-5776-E2DD-8165-2394135554DD}"/>
              </a:ext>
            </a:extLst>
          </p:cNvPr>
          <p:cNvSpPr/>
          <p:nvPr/>
        </p:nvSpPr>
        <p:spPr>
          <a:xfrm>
            <a:off x="10847880" y="3747814"/>
            <a:ext cx="1356040" cy="31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6" name="Immagine 45" descr="Immagine che contiene testo, Elementi grafici, grafica, logo&#10;&#10;Descrizione generata automaticamente">
            <a:extLst>
              <a:ext uri="{FF2B5EF4-FFF2-40B4-BE49-F238E27FC236}">
                <a16:creationId xmlns:a16="http://schemas.microsoft.com/office/drawing/2014/main" id="{ADF2A92C-AB24-624C-244D-62C814198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4" y="294487"/>
            <a:ext cx="2787073" cy="923330"/>
          </a:xfrm>
          <a:prstGeom prst="rect">
            <a:avLst/>
          </a:prstGeom>
        </p:spPr>
      </p:pic>
      <p:pic>
        <p:nvPicPr>
          <p:cNvPr id="47" name="Elemento grafico 46">
            <a:extLst>
              <a:ext uri="{FF2B5EF4-FFF2-40B4-BE49-F238E27FC236}">
                <a16:creationId xmlns:a16="http://schemas.microsoft.com/office/drawing/2014/main" id="{1BEA4FE7-034C-B24D-9453-97A8FEFEA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1601" y="450343"/>
            <a:ext cx="1128002" cy="523202"/>
          </a:xfrm>
          <a:prstGeom prst="rect">
            <a:avLst/>
          </a:prstGeom>
        </p:spPr>
      </p:pic>
      <p:sp>
        <p:nvSpPr>
          <p:cNvPr id="48" name="Titolo 7">
            <a:extLst>
              <a:ext uri="{FF2B5EF4-FFF2-40B4-BE49-F238E27FC236}">
                <a16:creationId xmlns:a16="http://schemas.microsoft.com/office/drawing/2014/main" id="{D6EE55CE-981F-8101-B2A1-7D306A5A43D6}"/>
              </a:ext>
            </a:extLst>
          </p:cNvPr>
          <p:cNvSpPr txBox="1">
            <a:spLocks/>
          </p:cNvSpPr>
          <p:nvPr/>
        </p:nvSpPr>
        <p:spPr>
          <a:xfrm>
            <a:off x="333794" y="1908160"/>
            <a:ext cx="7481375" cy="219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curricolo di Primo  Livello</a:t>
            </a:r>
          </a:p>
          <a:p>
            <a:r>
              <a:rPr lang="it-IT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costruzione – gestione e  attuazione nella personalizzazione dei percorsi</a:t>
            </a:r>
          </a:p>
        </p:txBody>
      </p:sp>
      <p:pic>
        <p:nvPicPr>
          <p:cNvPr id="50" name="Elemento grafico 49">
            <a:extLst>
              <a:ext uri="{FF2B5EF4-FFF2-40B4-BE49-F238E27FC236}">
                <a16:creationId xmlns:a16="http://schemas.microsoft.com/office/drawing/2014/main" id="{12BB5CA3-ADA3-19D2-A0CB-538726515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1117" y="286556"/>
            <a:ext cx="778078" cy="778078"/>
          </a:xfrm>
          <a:prstGeom prst="rect">
            <a:avLst/>
          </a:prstGeom>
        </p:spPr>
      </p:pic>
      <p:pic>
        <p:nvPicPr>
          <p:cNvPr id="51" name="Elemento grafico 50">
            <a:extLst>
              <a:ext uri="{FF2B5EF4-FFF2-40B4-BE49-F238E27FC236}">
                <a16:creationId xmlns:a16="http://schemas.microsoft.com/office/drawing/2014/main" id="{925AD582-6D45-0D9D-AC07-B6DF59C9C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80822" y="1662656"/>
            <a:ext cx="778078" cy="778078"/>
          </a:xfrm>
          <a:prstGeom prst="rect">
            <a:avLst/>
          </a:prstGeom>
        </p:spPr>
      </p:pic>
      <p:pic>
        <p:nvPicPr>
          <p:cNvPr id="52" name="Elemento grafico 51">
            <a:extLst>
              <a:ext uri="{FF2B5EF4-FFF2-40B4-BE49-F238E27FC236}">
                <a16:creationId xmlns:a16="http://schemas.microsoft.com/office/drawing/2014/main" id="{25C14F43-FD0E-9456-F8D8-025D6C3CE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69374" y="1615402"/>
            <a:ext cx="778078" cy="778078"/>
          </a:xfrm>
          <a:prstGeom prst="rect">
            <a:avLst/>
          </a:prstGeom>
        </p:spPr>
      </p:pic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7E29640A-7B82-FAC6-BEA7-F12EDB3F73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80822" y="4333306"/>
            <a:ext cx="778078" cy="778078"/>
          </a:xfrm>
          <a:prstGeom prst="rect">
            <a:avLst/>
          </a:prstGeom>
        </p:spPr>
      </p:pic>
      <p:pic>
        <p:nvPicPr>
          <p:cNvPr id="54" name="Elemento grafico 53">
            <a:extLst>
              <a:ext uri="{FF2B5EF4-FFF2-40B4-BE49-F238E27FC236}">
                <a16:creationId xmlns:a16="http://schemas.microsoft.com/office/drawing/2014/main" id="{2B56030D-6DD1-C937-C8E0-0B5C4FD03C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99813" y="3090761"/>
            <a:ext cx="778078" cy="7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5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2" y="517960"/>
            <a:ext cx="975564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ctr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2" y="1754578"/>
            <a:ext cx="10627019" cy="352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intende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altresì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detto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modello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assume, pure,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valenza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repertorio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tematiche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argomentazioni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oggetti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studio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vanno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inserirsi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progettazione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Unità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Apprendimento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condivise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all’interno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ogni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singolo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Consiglio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Livello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 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a medio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termine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nell’ambito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attività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ricerca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/azione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docenti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è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permettere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realizzazione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una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serie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Manuali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didattici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per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singoli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insegnamenti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curricolo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PPD,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tenendo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in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considerazione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specificità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singole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discipline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contesto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degli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Assi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culturali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appartenenza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 algn="just"/>
            <a:endParaRPr lang="en-US" sz="2000" dirty="0">
              <a:latin typeface="Times New Roman" panose="02020603050405020304"/>
              <a:cs typeface="Times New Roman" panose="02020603050405020304"/>
            </a:endParaRPr>
          </a:p>
          <a:p>
            <a:pPr algn="just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5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76497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2" y="1754578"/>
            <a:ext cx="10627019" cy="352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1.Prospetto A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Proposta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repertorio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Progettazione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Accoglienza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Informazione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Formazione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Civica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Orientamento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integrazione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in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itinere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con il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curricolo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disciplinare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;</a:t>
            </a:r>
          </a:p>
          <a:p>
            <a:pPr algn="just"/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2.Prospetto B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Quadro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orario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curricolo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Primo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Periodo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Didattico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8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53794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47600" y="1416404"/>
            <a:ext cx="10985037" cy="3853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Proposte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organizzazione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/micro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organizzazione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curricolo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strutturato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per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argomentazioni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contenuti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cognitivi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essenziali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assumono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valenza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saperi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attesi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irrinuciabili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prosieguo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successivi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percorsi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scolastici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professionalizzanti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) con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l’indicazione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Specifiche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singoli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insegnamenti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in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alle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singole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discipline di studio.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allegato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detto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Prospetto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C,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indicazione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singole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discipline di studio declinate per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Nodi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tematici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ciascun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docente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elaborerà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autonomamente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in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relazione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necessari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adattamenti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didattico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/educative e al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contesto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Gruppi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Classe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:</a:t>
            </a:r>
          </a:p>
          <a:p>
            <a:pPr algn="just"/>
            <a:endParaRPr lang="en-US" sz="2000" b="1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2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2" y="517960"/>
            <a:ext cx="94197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u="sng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2" y="1754577"/>
            <a:ext cx="11289494" cy="4319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3.1    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 =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Asse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linguaggi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(o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Linguistico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)</a:t>
            </a:r>
          </a:p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3.1.1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Quadro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dell’insegnamento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Italiano</a:t>
            </a:r>
          </a:p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3.1.2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Quadro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dell’insegnamento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Lingua inglese</a:t>
            </a:r>
          </a:p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3.1.3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Quadro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Lingua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francese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3.2    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C2 =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Asse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Storico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Sociale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3.2.1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Quadro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dell’insegnamento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Geo/Storia</a:t>
            </a:r>
          </a:p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3.2.2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Quadro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dell’insegnamento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Formazione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Civica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Informazione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</a:t>
            </a:r>
          </a:p>
          <a:p>
            <a:pPr algn="just"/>
            <a:endParaRPr lang="en-US" sz="2000" b="1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1092004" y="518944"/>
            <a:ext cx="905970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2" y="1754578"/>
            <a:ext cx="10627019" cy="352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3.3     </a:t>
            </a:r>
            <a:r>
              <a:rPr lang="en-US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Prospetto</a:t>
            </a:r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C3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= </a:t>
            </a:r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Asse </a:t>
            </a:r>
            <a:r>
              <a:rPr lang="en-US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matematico</a:t>
            </a:r>
            <a:endParaRPr lang="en-US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3.3.1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Quadro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dell’insegnamento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Matematica</a:t>
            </a:r>
            <a:endParaRPr lang="en-US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3.4     </a:t>
            </a:r>
            <a:r>
              <a:rPr lang="en-US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Prospetto</a:t>
            </a:r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C4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= </a:t>
            </a:r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Asse </a:t>
            </a:r>
            <a:r>
              <a:rPr lang="en-US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Scientifico</a:t>
            </a:r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tecnologico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3.4.1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Quadro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dell’insegnamento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Scienze</a:t>
            </a:r>
            <a:endParaRPr lang="en-US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3.4.2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Quadro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dell’insegnamento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Tecnologia</a:t>
            </a:r>
            <a:endParaRPr lang="en-US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endParaRPr lang="en-US" sz="2000" b="1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76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2" y="517960"/>
            <a:ext cx="962501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2" y="995045"/>
            <a:ext cx="11102881" cy="463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Progettazione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azioni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Accoglienza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Informazione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Formazione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Civica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</a:p>
          <a:p>
            <a:pPr algn="ctr">
              <a:spcBef>
                <a:spcPts val="0"/>
              </a:spcBef>
            </a:pP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Orientamento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trasversali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)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 algn="just"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1.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Accoglienza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valenza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processo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interazione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positiva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finalizzata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facilitare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l’accesso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e/o il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ritorno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dell’Adulto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al Sistema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dell’Istruzione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1.1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Accoglienza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quale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modalità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relazionale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definibile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attraverso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diversificazione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degli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approcci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interazione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personale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interpersonale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gruppo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1.2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Accoglienza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dimensione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organizzativa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interorganizzativa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definibile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in 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funzione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lettura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bisogni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territorio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endParaRPr lang="en-US" sz="2000" b="1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2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891588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2" y="995045"/>
            <a:ext cx="11018906" cy="4864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Informazione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Formazione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Civica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come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approccio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metodologico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conseguimento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competenze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sociali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partecipazione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vita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democratica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comunità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acquisizione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fondamentali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cultura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costituzionale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; 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2.1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Informazione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Formazione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Civica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quale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processo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educazione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per la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convivenza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per il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riconoscimento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sé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dell’altro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rispetto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ogni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Cittadino/Persona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Diritti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inviolabili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cui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ciascuno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è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fruitore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diritto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;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2.2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Informazione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Formazione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Civica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dimensione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disciplina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curricolo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attende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Traguardi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competenze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definite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dalle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vigenti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Indicazioni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Nazionali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I e II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Ciclo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Istruzione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così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come,nella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fattispecie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riguardo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all’istruzione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degli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Adulti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declinate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dell’Allegato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1 al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DM 12-3-2015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accompagnamento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al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DPR2 263/2012</a:t>
            </a:r>
            <a:r>
              <a:rPr lang="en-US" sz="2000" dirty="0">
                <a:latin typeface="Times New Roman" panose="02020603050405020304"/>
                <a:cs typeface="Times New Roman" panose="02020603050405020304"/>
              </a:rPr>
              <a:t>;</a:t>
            </a:r>
            <a:endParaRPr lang="en-US" sz="2400" dirty="0"/>
          </a:p>
          <a:p>
            <a:pPr algn="just"/>
            <a:endParaRPr lang="en-US" sz="2000" b="1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9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2" y="517960"/>
            <a:ext cx="962501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2" y="1512046"/>
            <a:ext cx="10627019" cy="3767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Orientamento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quale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processo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educativo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volto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consapevolezza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sé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contesto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relazione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;</a:t>
            </a:r>
          </a:p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Orientamento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valenza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apprezzamento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attitudini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personali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potenzialità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possibilità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contesto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valorizzazione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risorse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potenzialità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;</a:t>
            </a:r>
          </a:p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Orientamento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dimensione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culturale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lavorativa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nonché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</a:t>
            </a:r>
            <a:r>
              <a:rPr lang="it-IT" alt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consulenza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sociali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del welfare</a:t>
            </a:r>
            <a:r>
              <a:rPr lang="en-US" sz="2000" dirty="0">
                <a:latin typeface="Times New Roman" panose="02020603050405020304"/>
                <a:cs typeface="Times New Roman" panose="02020603050405020304"/>
              </a:rPr>
              <a:t>.</a:t>
            </a:r>
          </a:p>
          <a:p>
            <a:pPr algn="just"/>
            <a:endParaRPr lang="en-US" sz="2000" b="1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7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65300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2" y="995045"/>
            <a:ext cx="10627019" cy="4284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/>
          </a:p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2.Prospetto B</a:t>
            </a:r>
          </a:p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Quadro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orario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curricolo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 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Livello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Primo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Periodo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Didattico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(PPD)</a:t>
            </a:r>
          </a:p>
          <a:p>
            <a:pPr algn="just"/>
            <a:endParaRPr lang="en-US" sz="2000" b="1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1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70898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2" y="995045"/>
            <a:ext cx="10627019" cy="4284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/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13170F6-29BD-F1EF-6DED-9824F302F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90489"/>
              </p:ext>
            </p:extLst>
          </p:nvPr>
        </p:nvGraphicFramePr>
        <p:xfrm>
          <a:off x="782491" y="995795"/>
          <a:ext cx="10627018" cy="500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65">
                  <a:extLst>
                    <a:ext uri="{9D8B030D-6E8A-4147-A177-3AD203B41FA5}">
                      <a16:colId xmlns:a16="http://schemas.microsoft.com/office/drawing/2014/main" val="1137035207"/>
                    </a:ext>
                  </a:extLst>
                </a:gridCol>
                <a:gridCol w="1915546">
                  <a:extLst>
                    <a:ext uri="{9D8B030D-6E8A-4147-A177-3AD203B41FA5}">
                      <a16:colId xmlns:a16="http://schemas.microsoft.com/office/drawing/2014/main" val="4061047514"/>
                    </a:ext>
                  </a:extLst>
                </a:gridCol>
                <a:gridCol w="3936098">
                  <a:extLst>
                    <a:ext uri="{9D8B030D-6E8A-4147-A177-3AD203B41FA5}">
                      <a16:colId xmlns:a16="http://schemas.microsoft.com/office/drawing/2014/main" val="838663563"/>
                    </a:ext>
                  </a:extLst>
                </a:gridCol>
                <a:gridCol w="2108309">
                  <a:extLst>
                    <a:ext uri="{9D8B030D-6E8A-4147-A177-3AD203B41FA5}">
                      <a16:colId xmlns:a16="http://schemas.microsoft.com/office/drawing/2014/main" val="4155694848"/>
                    </a:ext>
                  </a:extLst>
                </a:gridCol>
              </a:tblGrid>
              <a:tr h="7107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Asse</a:t>
                      </a:r>
                      <a:r>
                        <a:rPr lang="it-IT" sz="1800" b="1" dirty="0">
                          <a:effectLst/>
                          <a:latin typeface="Times New Roman" panose="02020603050405020304"/>
                        </a:rPr>
                        <a:t> culturale</a:t>
                      </a:r>
                      <a:endParaRPr lang="it-IT" sz="1800" dirty="0">
                        <a:effectLst/>
                        <a:latin typeface="Times New Roman" panose="02020603050405020304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Classe di concorso di </a:t>
                      </a:r>
                      <a:r>
                        <a:rPr lang="it-IT" sz="14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rifrimento</a:t>
                      </a:r>
                      <a:endParaRPr lang="it-IT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Indicazione dell’insegnamento</a:t>
                      </a:r>
                      <a:endParaRPr lang="it-IT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ore annue previste</a:t>
                      </a:r>
                      <a:endParaRPr lang="it-IT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290123"/>
                  </a:ext>
                </a:extLst>
              </a:tr>
              <a:tr h="4300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Linguistico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Italiano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875689"/>
                  </a:ext>
                </a:extLst>
              </a:tr>
              <a:tr h="4367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Linguistico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AA25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Lingua inglese </a:t>
                      </a:r>
                      <a:endParaRPr lang="it-I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3899"/>
                  </a:ext>
                </a:extLst>
              </a:tr>
              <a:tr h="4367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Linguistico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AB25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Lingua francese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365083"/>
                  </a:ext>
                </a:extLst>
              </a:tr>
              <a:tr h="5833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Storico/Sociale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Storia/Geografia/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Formazione civica ed Informazione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117204"/>
                  </a:ext>
                </a:extLst>
              </a:tr>
              <a:tr h="372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Matematico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Matematica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04834"/>
                  </a:ext>
                </a:extLst>
              </a:tr>
              <a:tr h="394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Scientifico /Tecnologico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Scienze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874503"/>
                  </a:ext>
                </a:extLst>
              </a:tr>
              <a:tr h="4405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Scientifico /Tecnologico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Tecnologia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37275"/>
                  </a:ext>
                </a:extLst>
              </a:tr>
              <a:tr h="13029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Totale ore curricolo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298238"/>
                  </a:ext>
                </a:extLst>
              </a:tr>
              <a:tr h="39464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Accoglienza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394939"/>
                  </a:ext>
                </a:extLst>
              </a:tr>
              <a:tr h="39464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Totale ore percorso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7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04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magine 82" descr="Immagine che contiene calzature, vestiti, interno, persone&#10;&#10;Descrizione generata automaticamente">
            <a:extLst>
              <a:ext uri="{FF2B5EF4-FFF2-40B4-BE49-F238E27FC236}">
                <a16:creationId xmlns:a16="http://schemas.microsoft.com/office/drawing/2014/main" id="{6A6B4E96-4B5B-07DB-0395-B5787DBA5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34" r="1235" b="16242"/>
          <a:stretch/>
        </p:blipFill>
        <p:spPr>
          <a:xfrm>
            <a:off x="0" y="-2943"/>
            <a:ext cx="12192000" cy="5463900"/>
          </a:xfrm>
          <a:prstGeom prst="rect">
            <a:avLst/>
          </a:prstGeom>
        </p:spPr>
      </p:pic>
      <p:pic>
        <p:nvPicPr>
          <p:cNvPr id="3" name="Immagine 2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9583D72A-FC41-8EC1-243B-961E7CD9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01847F6-3BF3-A50F-C796-1A8E9F0263BB}"/>
              </a:ext>
            </a:extLst>
          </p:cNvPr>
          <p:cNvSpPr/>
          <p:nvPr/>
        </p:nvSpPr>
        <p:spPr>
          <a:xfrm>
            <a:off x="8136232" y="1"/>
            <a:ext cx="1356040" cy="1368017"/>
          </a:xfrm>
          <a:prstGeom prst="rect">
            <a:avLst/>
          </a:prstGeom>
          <a:solidFill>
            <a:srgbClr val="2B6E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6656D0A-6B04-B124-5A7F-002A75F0FC83}"/>
              </a:ext>
            </a:extLst>
          </p:cNvPr>
          <p:cNvSpPr/>
          <p:nvPr/>
        </p:nvSpPr>
        <p:spPr>
          <a:xfrm>
            <a:off x="9492272" y="1"/>
            <a:ext cx="1356040" cy="1368017"/>
          </a:xfrm>
          <a:prstGeom prst="rect">
            <a:avLst/>
          </a:prstGeom>
          <a:solidFill>
            <a:srgbClr val="E12B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A51F24C-76D0-6A52-827C-E7A7B2F056EF}"/>
              </a:ext>
            </a:extLst>
          </p:cNvPr>
          <p:cNvSpPr/>
          <p:nvPr/>
        </p:nvSpPr>
        <p:spPr>
          <a:xfrm>
            <a:off x="10848309" y="1"/>
            <a:ext cx="1356040" cy="1368017"/>
          </a:xfrm>
          <a:prstGeom prst="rect">
            <a:avLst/>
          </a:prstGeom>
          <a:solidFill>
            <a:srgbClr val="46D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3B69C99-7AF5-F1E7-FC4B-3FE115B5BB02}"/>
              </a:ext>
            </a:extLst>
          </p:cNvPr>
          <p:cNvSpPr/>
          <p:nvPr/>
        </p:nvSpPr>
        <p:spPr>
          <a:xfrm>
            <a:off x="9491841" y="1367687"/>
            <a:ext cx="1356040" cy="1368017"/>
          </a:xfrm>
          <a:prstGeom prst="rect">
            <a:avLst/>
          </a:prstGeom>
          <a:solidFill>
            <a:srgbClr val="2566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FFE3EE8-80F4-EB47-7039-4021A1C50447}"/>
              </a:ext>
            </a:extLst>
          </p:cNvPr>
          <p:cNvSpPr/>
          <p:nvPr/>
        </p:nvSpPr>
        <p:spPr>
          <a:xfrm>
            <a:off x="10848310" y="1371424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75FA0F0-CAED-1F4E-DC1D-E15A2401A3FB}"/>
              </a:ext>
            </a:extLst>
          </p:cNvPr>
          <p:cNvSpPr/>
          <p:nvPr/>
        </p:nvSpPr>
        <p:spPr>
          <a:xfrm>
            <a:off x="8136232" y="2735063"/>
            <a:ext cx="1356040" cy="1368017"/>
          </a:xfrm>
          <a:prstGeom prst="rect">
            <a:avLst/>
          </a:prstGeom>
          <a:solidFill>
            <a:srgbClr val="FBD8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44A72C9-C2B8-3BAA-124A-75DD923F529B}"/>
              </a:ext>
            </a:extLst>
          </p:cNvPr>
          <p:cNvSpPr/>
          <p:nvPr/>
        </p:nvSpPr>
        <p:spPr>
          <a:xfrm>
            <a:off x="10847880" y="2735405"/>
            <a:ext cx="1356040" cy="31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30E97F6-C07E-CD81-A59B-1271517DCC9B}"/>
              </a:ext>
            </a:extLst>
          </p:cNvPr>
          <p:cNvSpPr/>
          <p:nvPr/>
        </p:nvSpPr>
        <p:spPr>
          <a:xfrm>
            <a:off x="10847880" y="3261564"/>
            <a:ext cx="1356040" cy="31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AC4680E-FF21-859C-204C-6B7065E0956F}"/>
              </a:ext>
            </a:extLst>
          </p:cNvPr>
          <p:cNvSpPr/>
          <p:nvPr/>
        </p:nvSpPr>
        <p:spPr>
          <a:xfrm>
            <a:off x="10847880" y="3787725"/>
            <a:ext cx="1356040" cy="31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B2D8EDB-6B4F-46F7-2253-7F6B7ABF9196}"/>
              </a:ext>
            </a:extLst>
          </p:cNvPr>
          <p:cNvSpPr/>
          <p:nvPr/>
        </p:nvSpPr>
        <p:spPr>
          <a:xfrm>
            <a:off x="10848309" y="5460958"/>
            <a:ext cx="1356040" cy="1406714"/>
          </a:xfrm>
          <a:prstGeom prst="rect">
            <a:avLst/>
          </a:prstGeom>
          <a:solidFill>
            <a:srgbClr val="46D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A1BC8011-119A-D72C-819D-EA19306D66C5}"/>
              </a:ext>
            </a:extLst>
          </p:cNvPr>
          <p:cNvSpPr/>
          <p:nvPr/>
        </p:nvSpPr>
        <p:spPr>
          <a:xfrm>
            <a:off x="9492272" y="4088375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D1ED639D-5613-719A-D0A7-DE5B1A4DF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5077" y="279082"/>
            <a:ext cx="778078" cy="778078"/>
          </a:xfrm>
          <a:prstGeom prst="rect">
            <a:avLst/>
          </a:prstGeom>
        </p:spPr>
      </p:pic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D939EB3B-C9A9-D70B-EF7B-9920B9C4E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1117" y="5793366"/>
            <a:ext cx="778078" cy="778078"/>
          </a:xfrm>
          <a:prstGeom prst="rect">
            <a:avLst/>
          </a:prstGeom>
        </p:spPr>
      </p:pic>
      <p:pic>
        <p:nvPicPr>
          <p:cNvPr id="32" name="Elemento grafico 31">
            <a:extLst>
              <a:ext uri="{FF2B5EF4-FFF2-40B4-BE49-F238E27FC236}">
                <a16:creationId xmlns:a16="http://schemas.microsoft.com/office/drawing/2014/main" id="{B802D58D-1DD1-DDF7-148E-46CD4CD945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31117" y="286556"/>
            <a:ext cx="778078" cy="778078"/>
          </a:xfrm>
          <a:prstGeom prst="rect">
            <a:avLst/>
          </a:prstGeom>
        </p:spPr>
      </p:pic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B22B5E0F-7C08-99D8-CA28-07D971D6AC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80822" y="1662656"/>
            <a:ext cx="778078" cy="778078"/>
          </a:xfrm>
          <a:prstGeom prst="rect">
            <a:avLst/>
          </a:prstGeom>
        </p:spPr>
      </p:pic>
      <p:pic>
        <p:nvPicPr>
          <p:cNvPr id="34" name="Elemento grafico 33">
            <a:extLst>
              <a:ext uri="{FF2B5EF4-FFF2-40B4-BE49-F238E27FC236}">
                <a16:creationId xmlns:a16="http://schemas.microsoft.com/office/drawing/2014/main" id="{99D4DDC2-9261-00C2-FB1D-22C1CFF328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69374" y="1615402"/>
            <a:ext cx="778078" cy="778078"/>
          </a:xfrm>
          <a:prstGeom prst="rect">
            <a:avLst/>
          </a:prstGeom>
        </p:spPr>
      </p:pic>
      <p:pic>
        <p:nvPicPr>
          <p:cNvPr id="35" name="Elemento grafico 34">
            <a:extLst>
              <a:ext uri="{FF2B5EF4-FFF2-40B4-BE49-F238E27FC236}">
                <a16:creationId xmlns:a16="http://schemas.microsoft.com/office/drawing/2014/main" id="{36325F2D-18D6-C692-0ACF-B8CDD41704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80822" y="4333306"/>
            <a:ext cx="778078" cy="778078"/>
          </a:xfrm>
          <a:prstGeom prst="rect">
            <a:avLst/>
          </a:prstGeom>
        </p:spPr>
      </p:pic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74C2E372-F807-FA58-B5D0-64D677BC20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99813" y="3090761"/>
            <a:ext cx="778078" cy="778078"/>
          </a:xfrm>
          <a:prstGeom prst="rect">
            <a:avLst/>
          </a:prstGeom>
        </p:spPr>
      </p:pic>
      <p:pic>
        <p:nvPicPr>
          <p:cNvPr id="38" name="Picture 24" descr="Logo&#10;&#10;Description automatically generated">
            <a:extLst>
              <a:ext uri="{FF2B5EF4-FFF2-40B4-BE49-F238E27FC236}">
                <a16:creationId xmlns:a16="http://schemas.microsoft.com/office/drawing/2014/main" id="{8D3A022C-6B89-68D4-F7AC-FF83E11915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92090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2" y="517960"/>
            <a:ext cx="97183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2" y="995045"/>
            <a:ext cx="11046898" cy="4284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Proposte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organizzazione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/micro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organizzazione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curricolo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strutturato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per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argomentazioni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: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contenuti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cognitivi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essenziali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assumono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valenza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saperi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attesi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irrinuciabili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anche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prospettiva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prosieguo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successivi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percorsi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formativi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–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scolastici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–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professionalizzanti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con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l’indicazione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Specifiche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singoli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insegnamenti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ctr"/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(La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numerazione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dell’indicazione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contenuti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non ha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valenza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strettamente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cronologia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ma solo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nominale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per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l’individuazione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degli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stessi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)</a:t>
            </a:r>
          </a:p>
          <a:p>
            <a:pPr algn="just"/>
            <a:endParaRPr lang="en-US" sz="2000" b="1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92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0588" y="995045"/>
            <a:ext cx="11791186" cy="4284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3.1    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 - 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Asse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linguaggi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(o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Linguistico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)</a:t>
            </a:r>
          </a:p>
          <a:p>
            <a:pPr algn="just"/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definite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nell’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Allegato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 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Percorsi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istruzione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Primo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Livello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(DM 8-6-2015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.Funzioni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lingua ed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elementi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comunicazione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Principali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linguistico-grammaticali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.Lessico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fondamentale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lessici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specifici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lingua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d’uso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4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.Principali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relazioni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situazioni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comunicative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interlocutori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registri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linguistici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5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.Parole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chiave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mappe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scalette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6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.Strategie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tecniche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lettura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lettura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orientativa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selettiva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analitica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etc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7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.Tipologie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testuali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generi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letterari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n-US" sz="2000" b="1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0588" y="1416404"/>
            <a:ext cx="11791186" cy="3863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8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.Metodi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analisi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comprensione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testo.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9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Modelli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narrazione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autobiografica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10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.Grafici,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tabelle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simboli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mappe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cartine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segni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convenzionali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Tipologie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produzione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scritta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funzionali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situazioni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studio, di vita,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lavoro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Tecniche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scrittura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digitale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elementi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impaginazione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grafica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.Linguaggi non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verbali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relazioni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con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linguaggi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verbali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14.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Elementi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significativi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opere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d’arte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contesto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culturale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it-IT" alt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 algn="just"/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5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0588" y="1416404"/>
            <a:ext cx="11791186" cy="3863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15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.Principi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tutele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conservazione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beni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culturali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ambientali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Musei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istituzioni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territorio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16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.Segnaletica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simboli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convenzionali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relativi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prevenzione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degli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infortuni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sicurezza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17</a:t>
            </a: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Funzione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lessico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base in lingua inglese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situazioni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quotidiane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studio, di vita,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lavoro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18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.Modalità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consultazione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dizionario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bilingue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19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.Corretta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pronuncia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un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repertorio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lessicale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fraseologico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in lingua inglese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memorizzato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relativo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contesti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d’uso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20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.Regole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grammaticali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base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lingua inglese. </a:t>
            </a:r>
            <a:endParaRPr lang="en-US" sz="2000" dirty="0">
              <a:latin typeface="Times New Roman" panose="02020603050405020304"/>
              <a:cs typeface="Times New Roman" panose="02020603050405020304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NB: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indicato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per la Lingua inglese è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riferibile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pariteticamente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studio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Seconda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Lingua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Comunitaria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attivato</a:t>
            </a:r>
            <a:r>
              <a:rPr lang="it-IT" alt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endParaRPr lang="en-US" sz="2000" dirty="0">
              <a:latin typeface="Times New Roman" panose="02020603050405020304"/>
              <a:cs typeface="Times New Roman" panose="02020603050405020304"/>
            </a:endParaRPr>
          </a:p>
          <a:p>
            <a:pPr algn="just"/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34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0588" y="1416404"/>
            <a:ext cx="11791186" cy="4349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3.1.1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Specifiche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Quadro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dell’insegnamento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Italiano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(in 99 ore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annue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)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a.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lingua 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Il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Sillabo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le sue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costruzioni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 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basica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preposizione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tipologie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generi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derivazioni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 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Articoli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: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tipologie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derivazioni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4.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Nomi: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tipologie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generi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derivazioni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5.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Verbi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: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funzioni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dinamiche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coniugazioni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derivazioni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6.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Pronomi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: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tipologie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generi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derivazioni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7.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Aggettivi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: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tipologie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generi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derivazioni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12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0588" y="1416404"/>
            <a:ext cx="11791186" cy="4349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b.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Pratiche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testuali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produzione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</a:t>
            </a:r>
          </a:p>
          <a:p>
            <a:pPr algn="l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funzioni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Comunicazione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 algn="l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Tipologie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modelli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Testo 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Argomentativo,Narrativo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Antologico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Descrittivo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Lettere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etc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).   </a:t>
            </a:r>
          </a:p>
          <a:p>
            <a:pPr algn="l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modelli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produzione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testuale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Loro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sistematica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produzione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 algn="l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4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Sistematica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attività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lettura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tecnica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espressiva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repertori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testuali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loro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generalità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brani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 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vario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genere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giornali,etc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 algn="l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5.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Ascolto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visione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 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sistematica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media,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produzioni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video, film,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etc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.</a:t>
            </a:r>
          </a:p>
          <a:p>
            <a:pPr algn="l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6.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Curriculum,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Istanze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lavoro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Istanze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P.A.,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etc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53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1119673"/>
            <a:ext cx="11918200" cy="50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3.1.2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Specifiche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Quadro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dell’insegnamento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Lingua inglese     </a:t>
            </a:r>
            <a:r>
              <a:rPr lang="it-IT" alt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(in 66 ore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annue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)</a:t>
            </a:r>
          </a:p>
          <a:p>
            <a:endParaRPr lang="en-US" sz="20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Elementi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fonetica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alfabeto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numeri 0-100,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colori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Saluti.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Espressioni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cortesia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nazionalità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4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Professioni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5.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Aggettivi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qualificativi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(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happy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sleepy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tired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,…;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sunny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cloudy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rainy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,…).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6.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Pronomi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personali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soggetto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presente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indicativo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verbo ‘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to be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’ (forma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affermativa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interrogativa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negativa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). Short answers.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7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.Articolo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indeterminativo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a/an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determinativo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the.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8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Sostantivi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plurali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irregolari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 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9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Aggettivi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pronomi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possessivi,dimostrativi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10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.Imperativo, forma 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affermativa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e 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negativa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2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1119673"/>
            <a:ext cx="11918200" cy="50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.Genitivo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Sassone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.There is / there are.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13.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Where …?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preposizioni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luogo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14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.Why don’t you …?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15.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Numeri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ordinali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16.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Have: forma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affermativa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negativa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interrogativa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17.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Wh. Questions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18.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How many /How much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19. 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Simple present: forma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affermativa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interrogativa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negativa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Short answers.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20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.Orari, date,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giorni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settimana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mesi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21.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Have: forma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affermativa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negativa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interrogativa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22.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Pronomi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personali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complemento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23.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Must – mustn’t per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obblighi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proibizioni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24.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What about – Why don’t you? per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consigli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suggerimenti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9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1119673"/>
            <a:ext cx="11918200" cy="50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25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.Can - can’t per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abilità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permessi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inviti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26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.Present continuous per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in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corso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svolgimento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27.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 would like / would you like? +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sostantivo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28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.Verbi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movimento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(walk, go, turn)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preposizioni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luogo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(opposite, in front of, between).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29.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What time …? When …?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preposizioni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tempo,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partitivi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some / any,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sostantivi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uncountables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30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How much …? How many …? A lot / a little / a few / much/many. 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Il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presente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indicativo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verbo ‘ to like ’.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Il Present Simple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verbi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ruotine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 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Avverbi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frequenza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: How often …? e le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espressioni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frequenza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(once / twice a day / week …).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74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1119673"/>
            <a:ext cx="11361473" cy="50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3.1.3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Specifiche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Quadro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dell’insegnamento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Lingua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francese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(in 33 ore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annue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Funzioni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linguistiche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lessico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base in lingua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francese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situazioni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personali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Regole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fonetica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intonazione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lingua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francese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Pronuncia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corretta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un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repertorio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lessicale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fraseologico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4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Regole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grammaticali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base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lingua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francese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5.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degli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accenti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6.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Registro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informale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7.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Pronomi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personali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soggetto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8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Presente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indicativo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verbo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essere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avere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9.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Articoli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determinativi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indeterminativi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10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Aggettivi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nazionalità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.Numeri 1-100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3400E08-C53D-A497-7592-B3C942F4471C}"/>
              </a:ext>
            </a:extLst>
          </p:cNvPr>
          <p:cNvSpPr/>
          <p:nvPr/>
        </p:nvSpPr>
        <p:spPr>
          <a:xfrm>
            <a:off x="8136232" y="1"/>
            <a:ext cx="1356040" cy="1368017"/>
          </a:xfrm>
          <a:prstGeom prst="rect">
            <a:avLst/>
          </a:prstGeom>
          <a:solidFill>
            <a:srgbClr val="2B6E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90D4502-8FBD-8800-1C93-4A116EEE9813}"/>
              </a:ext>
            </a:extLst>
          </p:cNvPr>
          <p:cNvSpPr/>
          <p:nvPr/>
        </p:nvSpPr>
        <p:spPr>
          <a:xfrm>
            <a:off x="9492272" y="1"/>
            <a:ext cx="1356040" cy="1368017"/>
          </a:xfrm>
          <a:prstGeom prst="rect">
            <a:avLst/>
          </a:prstGeom>
          <a:solidFill>
            <a:srgbClr val="E12B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5E4A763-8349-769F-B0C7-A3A4FF634232}"/>
              </a:ext>
            </a:extLst>
          </p:cNvPr>
          <p:cNvSpPr/>
          <p:nvPr/>
        </p:nvSpPr>
        <p:spPr>
          <a:xfrm>
            <a:off x="10848309" y="1"/>
            <a:ext cx="1356040" cy="1368017"/>
          </a:xfrm>
          <a:prstGeom prst="rect">
            <a:avLst/>
          </a:prstGeom>
          <a:solidFill>
            <a:srgbClr val="46D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01C6BFA-F739-EB05-E9D9-7D9B524C1650}"/>
              </a:ext>
            </a:extLst>
          </p:cNvPr>
          <p:cNvSpPr/>
          <p:nvPr/>
        </p:nvSpPr>
        <p:spPr>
          <a:xfrm>
            <a:off x="9491841" y="1367687"/>
            <a:ext cx="1356040" cy="1368017"/>
          </a:xfrm>
          <a:prstGeom prst="rect">
            <a:avLst/>
          </a:prstGeom>
          <a:solidFill>
            <a:srgbClr val="2566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D7523D7-3E92-2C75-1886-5F02820068EE}"/>
              </a:ext>
            </a:extLst>
          </p:cNvPr>
          <p:cNvSpPr/>
          <p:nvPr/>
        </p:nvSpPr>
        <p:spPr>
          <a:xfrm>
            <a:off x="10848310" y="1371424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306F9BB-D22F-85A6-97D1-DEA5E7F1F0AC}"/>
              </a:ext>
            </a:extLst>
          </p:cNvPr>
          <p:cNvSpPr/>
          <p:nvPr/>
        </p:nvSpPr>
        <p:spPr>
          <a:xfrm>
            <a:off x="8136232" y="2735063"/>
            <a:ext cx="1356040" cy="1368017"/>
          </a:xfrm>
          <a:prstGeom prst="rect">
            <a:avLst/>
          </a:prstGeom>
          <a:solidFill>
            <a:srgbClr val="FBD8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503D8DB-D751-B04F-D039-25EA684B0C86}"/>
              </a:ext>
            </a:extLst>
          </p:cNvPr>
          <p:cNvSpPr/>
          <p:nvPr/>
        </p:nvSpPr>
        <p:spPr>
          <a:xfrm>
            <a:off x="10840544" y="2724000"/>
            <a:ext cx="1371601" cy="1371601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3AB7A95-182C-1650-4D6F-8FC701CAE4BF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4118769-C299-B985-2561-094BD47061C9}"/>
              </a:ext>
            </a:extLst>
          </p:cNvPr>
          <p:cNvSpPr txBox="1"/>
          <p:nvPr/>
        </p:nvSpPr>
        <p:spPr>
          <a:xfrm>
            <a:off x="564165" y="427896"/>
            <a:ext cx="748815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</a:t>
            </a:r>
            <a:r>
              <a:rPr lang="en-US" sz="2000" b="1" dirty="0" err="1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Curricolo</a:t>
            </a:r>
            <a:r>
              <a:rPr lang="en-US" sz="2000" b="1" dirty="0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 primo </a:t>
            </a:r>
            <a:r>
              <a:rPr lang="en-US" sz="2000" b="1" dirty="0" err="1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livello</a:t>
            </a:r>
            <a:r>
              <a:rPr lang="en-US" sz="2000" b="1" dirty="0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</a:p>
          <a:p>
            <a:pPr algn="ctr"/>
            <a:r>
              <a:rPr lang="en-US" sz="2000" b="1" dirty="0" err="1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costruzione</a:t>
            </a:r>
            <a:r>
              <a:rPr lang="en-US" sz="2000" b="1" dirty="0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2000" b="1" dirty="0" err="1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gestione</a:t>
            </a:r>
            <a:r>
              <a:rPr lang="en-US" sz="2000" b="1" dirty="0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 </a:t>
            </a:r>
            <a:r>
              <a:rPr lang="en-US" sz="2000" b="1" dirty="0" err="1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attuazione</a:t>
            </a:r>
            <a:r>
              <a:rPr lang="en-US" sz="2000" b="1" dirty="0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dirty="0" err="1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nella</a:t>
            </a:r>
            <a:r>
              <a:rPr lang="en-US" sz="2000" b="1" dirty="0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dirty="0" err="1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personalizzazione</a:t>
            </a:r>
            <a:r>
              <a:rPr lang="en-US" sz="2000" b="1" dirty="0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dirty="0" err="1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dei</a:t>
            </a:r>
            <a:r>
              <a:rPr lang="en-US" sz="2000" b="1" dirty="0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dirty="0" err="1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percorsi</a:t>
            </a:r>
            <a:r>
              <a:rPr lang="en-US" sz="2000" b="1" dirty="0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</a:p>
          <a:p>
            <a:pPr algn="ctr"/>
            <a:r>
              <a:rPr lang="en-US" sz="2000" b="1" dirty="0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Fiera </a:t>
            </a:r>
            <a:r>
              <a:rPr lang="en-US" sz="2000" b="1" dirty="0" err="1">
                <a:solidFill>
                  <a:srgbClr val="46788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Didacta</a:t>
            </a:r>
            <a:r>
              <a:rPr lang="en-US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Italia (indire.it)</a:t>
            </a:r>
            <a:endParaRPr lang="en-US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l"/>
            <a:endParaRPr lang="it-IT" sz="1400" b="1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Segnaposto testo 6">
            <a:extLst>
              <a:ext uri="{FF2B5EF4-FFF2-40B4-BE49-F238E27FC236}">
                <a16:creationId xmlns:a16="http://schemas.microsoft.com/office/drawing/2014/main" id="{32CAA9CF-65CE-9FAE-4D12-1E4548DE4989}"/>
              </a:ext>
            </a:extLst>
          </p:cNvPr>
          <p:cNvSpPr txBox="1">
            <a:spLocks/>
          </p:cNvSpPr>
          <p:nvPr/>
        </p:nvSpPr>
        <p:spPr>
          <a:xfrm>
            <a:off x="532393" y="1754577"/>
            <a:ext cx="7346941" cy="3255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  <a:sym typeface="+mn-ea"/>
            </a:endParaRPr>
          </a:p>
          <a:p>
            <a:pPr algn="ctr"/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</a:rPr>
              <a:t>Contributo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</a:rPr>
              <a:t> CPIA Catanzaro</a:t>
            </a:r>
          </a:p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</a:rPr>
              <a:t>CRRS&amp;S - Rete Calabria</a:t>
            </a:r>
          </a:p>
          <a:p>
            <a:pPr algn="ctr"/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</a:rPr>
              <a:t>Relazione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</a:rPr>
              <a:t> di Giancarlo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</a:rPr>
              <a:t>Caroleo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  <a:sym typeface="+mn-ea"/>
            </a:endParaRPr>
          </a:p>
          <a:p>
            <a:pPr algn="ctr"/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</a:rPr>
              <a:t>Dirigente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  <a:sym typeface="+mn-ea"/>
              </a:rPr>
              <a:t> CPIA CATANZARO</a:t>
            </a:r>
          </a:p>
          <a:p>
            <a:pPr algn="ctr"/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2" name="Immagine 1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010E5AD0-5DFF-74C3-7854-D149B5DD1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78F5752-6E99-EDE3-1A04-DC7E3D591C76}"/>
              </a:ext>
            </a:extLst>
          </p:cNvPr>
          <p:cNvSpPr/>
          <p:nvPr/>
        </p:nvSpPr>
        <p:spPr>
          <a:xfrm>
            <a:off x="10847880" y="2735405"/>
            <a:ext cx="1356040" cy="31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FAB4884-19E5-D8D7-D830-B42F3C5C9CF7}"/>
              </a:ext>
            </a:extLst>
          </p:cNvPr>
          <p:cNvSpPr/>
          <p:nvPr/>
        </p:nvSpPr>
        <p:spPr>
          <a:xfrm>
            <a:off x="10847880" y="3261564"/>
            <a:ext cx="1356040" cy="31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B694A-1754-71C8-F50E-76E4491F65DF}"/>
              </a:ext>
            </a:extLst>
          </p:cNvPr>
          <p:cNvSpPr/>
          <p:nvPr/>
        </p:nvSpPr>
        <p:spPr>
          <a:xfrm>
            <a:off x="10847880" y="3787725"/>
            <a:ext cx="1356040" cy="31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81B2261-4EA3-B509-A722-44C2C09BB028}"/>
              </a:ext>
            </a:extLst>
          </p:cNvPr>
          <p:cNvSpPr/>
          <p:nvPr/>
        </p:nvSpPr>
        <p:spPr>
          <a:xfrm>
            <a:off x="10848309" y="5460958"/>
            <a:ext cx="1356040" cy="1406714"/>
          </a:xfrm>
          <a:prstGeom prst="rect">
            <a:avLst/>
          </a:prstGeom>
          <a:solidFill>
            <a:srgbClr val="46D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E631A6B-F11E-630E-C177-869DB52DCC4E}"/>
              </a:ext>
            </a:extLst>
          </p:cNvPr>
          <p:cNvSpPr/>
          <p:nvPr/>
        </p:nvSpPr>
        <p:spPr>
          <a:xfrm>
            <a:off x="9492272" y="4088375"/>
            <a:ext cx="1356040" cy="1368017"/>
          </a:xfrm>
          <a:prstGeom prst="rect">
            <a:avLst/>
          </a:prstGeom>
          <a:solidFill>
            <a:srgbClr val="2B6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AEAF7F41-6E96-6928-C52F-3D777D5DF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5077" y="279082"/>
            <a:ext cx="778078" cy="778078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F7A4B54F-AF09-5BB6-4900-8BACD705A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1117" y="5793366"/>
            <a:ext cx="778078" cy="778078"/>
          </a:xfrm>
          <a:prstGeom prst="rect">
            <a:avLst/>
          </a:prstGeom>
        </p:spPr>
      </p:pic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AF7DF65C-2642-CE34-C553-FB14B62972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31117" y="286556"/>
            <a:ext cx="778078" cy="778078"/>
          </a:xfrm>
          <a:prstGeom prst="rect">
            <a:avLst/>
          </a:prstGeom>
        </p:spPr>
      </p:pic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B8D4B6E2-9BB5-069B-E98F-370DC5FBE9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80822" y="1662656"/>
            <a:ext cx="778078" cy="778078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06CBCC3A-449D-A345-59A0-3B888B79AC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69374" y="1615402"/>
            <a:ext cx="778078" cy="778078"/>
          </a:xfrm>
          <a:prstGeom prst="rect">
            <a:avLst/>
          </a:prstGeom>
        </p:spPr>
      </p:pic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E1F3A732-ED42-B6BD-1E52-3B7BD7EF66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80822" y="4333306"/>
            <a:ext cx="778078" cy="778078"/>
          </a:xfrm>
          <a:prstGeom prst="rect">
            <a:avLst/>
          </a:prstGeom>
        </p:spPr>
      </p:pic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A6160AD3-2BCC-1B32-F896-0458DB9220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99813" y="3090761"/>
            <a:ext cx="778078" cy="778078"/>
          </a:xfrm>
          <a:prstGeom prst="rect">
            <a:avLst/>
          </a:prstGeom>
        </p:spPr>
      </p:pic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55A5B905-DD4E-0408-86C2-80D535A86A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41189" y="4355058"/>
            <a:ext cx="778078" cy="778078"/>
          </a:xfrm>
          <a:prstGeom prst="rect">
            <a:avLst/>
          </a:prstGeom>
        </p:spPr>
      </p:pic>
      <p:pic>
        <p:nvPicPr>
          <p:cNvPr id="29" name="Picture 24" descr="Logo&#10;&#10;Description automatically generated">
            <a:extLst>
              <a:ext uri="{FF2B5EF4-FFF2-40B4-BE49-F238E27FC236}">
                <a16:creationId xmlns:a16="http://schemas.microsoft.com/office/drawing/2014/main" id="{17ACC49C-E4CF-9655-4589-340AF18AC71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92090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3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1119673"/>
            <a:ext cx="11361473" cy="50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12.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Femminile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degli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aggettivi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+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alcune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eccezioni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Plurale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nomi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degli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aggettivi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+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alcune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eccezioni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14.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c’est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sont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15.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qui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est-ce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qu’est-ce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que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c’est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16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Aggettivi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possessivi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17.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Aggettivi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dimostrativi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18.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Alcuni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aggettivi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qualificativi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: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colori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dimensioni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stati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d’animo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19.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Alcuni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verbi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prima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coniugazione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: aimer,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détester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préférer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adorer; 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20.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Avverbi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quantità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beaucoup de, un peu de,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assez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de, trop de.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Preposizioni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avverbi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luogo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Preposizioni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articolate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partitivo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24.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Condizionale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cortesia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: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je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voudrais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30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1119673"/>
            <a:ext cx="11585408" cy="50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3.2    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Prospetto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C2 =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Asse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Storico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Sociale</a:t>
            </a: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Conoscenze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definite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nell’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Allegato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A 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Percorsi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istruzione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di Primo </a:t>
            </a:r>
            <a:r>
              <a:rPr lang="it-IT" alt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Livello</a:t>
            </a:r>
            <a:r>
              <a:rPr lang="it-IT" alt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di cui al DM 8-6-2015) 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Processi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storia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dal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popolamento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pianeta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a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quadro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geopolitico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attuale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Momenti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attori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principali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storia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italiana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con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particolare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riferimento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formazione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Stato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Unitario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Repubblica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sua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evoluzione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Principali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tipologie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Beni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culturali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archeologici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ed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ambientali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5.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Linee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essenziali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storia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del proprio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ambiente</a:t>
            </a: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Concetti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democrazie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giustizia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uguaglianza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cittadinanza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diritti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civili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39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1119673"/>
            <a:ext cx="11585408" cy="50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</a:pPr>
            <a:endParaRPr lang="it-IT" alt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Principi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struttura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Costituzione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italiana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c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arta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diritti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dell’Unione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Europea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Principali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istituzioni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dell’Unione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Europea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Servizi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erogati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dallo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Stato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dalle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Regioni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dagli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locali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28600" indent="-228600"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Metodi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tecniche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propri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geografia</a:t>
            </a: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Aspetti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geografici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Stato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Italiano,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europeo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mondiale</a:t>
            </a: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.Paesaggio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suoi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componenti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.Rischi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ambientali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.Norme ed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a tutela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dell’ambiente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del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paesaggio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.Mercato del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lavoro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occupazione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16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.Diritti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doveri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lavoratori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60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1119673"/>
            <a:ext cx="11585408" cy="50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3.2.1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Specifiche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del Quadro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conoscenze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dell’insegnamento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Geo/Storia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(in 66 ore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annue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indent="0"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e di</a:t>
            </a: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Formazione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Civica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Informazione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indent="0" algn="ctr"/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integrato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nelle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66 ore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annue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Geo/Storia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20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62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1119673"/>
            <a:ext cx="11585408" cy="50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a. Geografia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 e studio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Geografia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fisica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politica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economica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territori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dell’ambiente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L’Italia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aspetti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fisici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territoriali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politici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culturali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L’Europa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sua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composizione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aspetti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fisici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territoriali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politici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culturali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4.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L’Africa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sua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composizione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aspetti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fisici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territoriali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politici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culturali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5.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L’America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sua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composizione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aspetti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fisici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territoriali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politici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culturali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6.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L’Asia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sua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composizione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aspetti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fisici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territoriali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politici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culturali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L’Oceania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sua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composizione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aspetti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fisici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territoriali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politici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culturali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53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1119673"/>
            <a:ext cx="11585408" cy="50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b. Storia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Macro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cronologia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fatti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degli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del mondo: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indagine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Processi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storici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dalla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preistoria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al nostro tempo. Fasi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temporizzazioni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Macroprocessi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Preistoria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4.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Le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Civiltà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antiche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greca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latina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macroprocessi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dinamiche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5.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L’Era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medioevale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quella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del Tempo Moderno: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macroprocessi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rivoluzioni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dinamiche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fase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Sette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Ottocentesca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macroprocessi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rivoluzioni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dinamiche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7.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Il Novecento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Anni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duemila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macroprocessi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rivoluzioni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dinamiche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Sinossi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Storia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dell’Italia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dal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passato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fino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ai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nostri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giorni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rivoluzioni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tecnologiche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Approfondimenti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fatti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ed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eventi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mondiali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del nostro tempo.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Nuovo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Ordine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mond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ale.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3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1119673"/>
            <a:ext cx="11585408" cy="50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c.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Formazione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civica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Informazione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Nozioni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dell’Educazione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civica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cultura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Costituzionale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Convivenza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civile.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Principi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Costituzione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Italiana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sue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applicazioni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dell’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Unione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Europea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evoluzione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prospettive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4.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Educazione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finanziaria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5.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Le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grandi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questioni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etiche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Diritti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dell’Uomo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Tutela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dell’Ambiente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Sviluppo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Sostenibile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il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sistema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Media,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Rete,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Social.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Interazioni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tutele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buone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pratiche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6.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Organizzazione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regole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tutele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 del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Lavoro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Statuti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Diritti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lavoratori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Prevenzione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sui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luoghi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lavoro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Welfare,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etc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en-US" sz="20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36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1119673"/>
            <a:ext cx="11585408" cy="504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3.3    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Prospetto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C3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Asse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Matematico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0" algn="l">
              <a:spcBef>
                <a:spcPts val="0"/>
              </a:spcBef>
            </a:pP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Conoscenze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definite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nell’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Allegato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A 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Percorsi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istruzione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di Primo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Livello</a:t>
            </a:r>
            <a:r>
              <a:rPr lang="it-IT" alt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di cui al DM 8-6-2015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sz="20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0" algn="l">
              <a:spcBef>
                <a:spcPts val="0"/>
              </a:spcBef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0" algn="l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insiemi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numerici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 N, Z, Q.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Operazioni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loro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proprietà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Ordinamento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Multipli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divisori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un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numero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naturale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comuni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più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numeri.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Potenze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radici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Numeri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primi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scomposizione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un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numero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naturale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fattori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primi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Sistemi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numerazione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Scrittura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decimale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Ordine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grandezza.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Rappresentazione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numeri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sulla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retta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coordinate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cartesiane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piano.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Approssimazioni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successive come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avvio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ai numeri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reali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Proporzionalità diretta ed indiretta.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8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.Interesse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sconto</a:t>
            </a: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77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995046"/>
            <a:ext cx="11585408" cy="5344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.Definizioni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proprietà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significative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principali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figure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piane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spazio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10.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Misure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lunghezze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aree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volumi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angoli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.Teorema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Pitagora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sue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applicazioni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Costruzioni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geometriche</a:t>
            </a: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.Isometrie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similitudini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piane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14.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Riduzioni in scale.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15.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Rappresentazioni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prospettiche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fotografie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pittura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etc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16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.Relazioni,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funzioni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loro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grafici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17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.Rilevamenti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statici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loro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rappresentazione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grafica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18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.Frequenze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medie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19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.Avvenimenti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casuali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Incertezza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una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misura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concetto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errore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.Significato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probabilità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sue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applicazioni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21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.Equazioni di primo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grado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22.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Dati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variabili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un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problema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strategie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risoluzione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74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995046"/>
            <a:ext cx="11585408" cy="5344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3.3.1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Specifiche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del Quadro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conoscenze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dell’insegnamento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Matematica</a:t>
            </a:r>
            <a:r>
              <a:rPr lang="it-IT" alt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(in 66 ore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annue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 Le quattro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operazioni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loro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applicazione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studio ed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esercitazioni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sistematiche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 Il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sistema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internazionale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misura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(SI).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 Numeri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reali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Numeri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relativi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Applicazioni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4.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geometrici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fondamentali,figure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piane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solidi,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grafici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Esercitazioni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sistematiche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angoli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Misure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calcoli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6.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 Le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potenze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loro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applicazioni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Studio ed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esercitazioni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sistematiche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 Le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espressioni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aritmetiche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Studio ed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esercitazioni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sistematiche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Scomposizione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fattori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9.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 Il Massimo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Comune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Divisore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Minimo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Comune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Multiplo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8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128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b="1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3" y="1754578"/>
            <a:ext cx="9128442" cy="352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definizione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un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più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adeguato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contesto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per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l’attuazione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curricolo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PPD,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rappresenta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quale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finalità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strategica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prevalente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per dare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continuità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congrua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valenza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Offerta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Formativa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proposta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</a:t>
            </a:r>
          </a:p>
          <a:p>
            <a:pPr algn="just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riguardo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rende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altrettanto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necessario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procedere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verso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una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più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condivisa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visione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dell’intero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Percorso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Istruzione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atteso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stesso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è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propedeutico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conseguimento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Licenza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I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Ciclo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ad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esito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relativo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Esame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Stato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21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995046"/>
            <a:ext cx="11585408" cy="5344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</a:pPr>
            <a:endParaRPr lang="it-IT" alt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0">
              <a:spcBef>
                <a:spcPts val="0"/>
              </a:spcBef>
            </a:pPr>
            <a:endParaRPr lang="it-IT" alt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0"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Frazioni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ed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equivalenze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11. 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Teoria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degli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insiemi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Proprietà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ed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applicazioni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12.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Teorema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Pitagora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sue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applicazioni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13.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Equazioni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vario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tipo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esercitazioni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Esercitazioni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su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quesiti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problemi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algebrici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geometrici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15.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Statistica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calcolo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probabilità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Studio ed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esercitazioni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16.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Sconti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percentuali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interessi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Studio ed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esercitazioni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17.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Peso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specifico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tare,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volumi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18.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Elementi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merceologia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economia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nozioni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finanziarie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(Sistema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bancario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correlati</a:t>
            </a:r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indent="0" algn="l">
              <a:spcBef>
                <a:spcPts val="0"/>
              </a:spcBef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94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995046"/>
            <a:ext cx="11585408" cy="5344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3.4    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Prospetto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C4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Asse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Scientifico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Tecnologico</a:t>
            </a: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Conoscenze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definite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nell’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Allegato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A 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Percorsi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istruzione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di Primo </a:t>
            </a:r>
            <a:r>
              <a:rPr lang="en-US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Livello</a:t>
            </a:r>
            <a:r>
              <a:rPr lang="it-IT" alt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di cui al DM 8-6-2015)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Concetti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fisici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base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relativi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ai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fenomeni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legati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all’esperienza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vita.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Elementi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composti,trasformazioni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chimiche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Latitudine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longitudine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punti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cardinali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Movimenti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Terra: anno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solare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durata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dì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notte.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Fasi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luna,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eclissi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visibilità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moti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pianeti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costellazioni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Rocce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minerali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fossili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meccanismi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cambiamenti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globali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sistemi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naturali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sistema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Terra.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Il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ruolo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dell’intervento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umano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sistemi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naturali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Livelli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dell’organizzazione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biologica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indent="0">
              <a:spcBef>
                <a:spcPts val="0"/>
              </a:spcBef>
            </a:pPr>
            <a:endParaRPr lang="it-IT" alt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90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995046"/>
            <a:ext cx="11585408" cy="5344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695" indent="-226695"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10.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Strutture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funzioni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cellulari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; 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riproduzione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Varietà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viventi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loro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evoluzione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biologia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umana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Alimenti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alimentazione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Rischi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connessi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ad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eccessi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dipendenze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biodiversità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negli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ecosistemi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16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Struttura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funzionalità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oggetti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macchine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17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Proprietà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principali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materiali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ciclo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produttivo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con cui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sono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ottenuti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18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regole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disegno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tecnico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19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Internet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risorse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digitali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Principali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pacchetti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applicativi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it-IT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21</a:t>
            </a:r>
            <a:r>
              <a:rPr lang="it-IT" alt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Evoluzione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tecnologica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problematiche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d’impatto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ambientale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indent="0">
              <a:spcBef>
                <a:spcPts val="0"/>
              </a:spcBef>
            </a:pPr>
            <a:endParaRPr lang="it-IT" alt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20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995046"/>
            <a:ext cx="11585408" cy="5344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3.4.1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Specifiche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del Quadro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delle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conoscenze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dell’insegnamento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di </a:t>
            </a:r>
            <a:r>
              <a:rPr lang="en-US" sz="18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Scienze</a:t>
            </a:r>
            <a:r>
              <a:rPr lang="it-IT" altLang="en-US" sz="18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(in 33 ore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annue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)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1.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Gli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stati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di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aggregazione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della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materia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2.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I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passaggi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di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stato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3.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Miscugli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soluzioni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4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 Le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reazioni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chimiche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 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5.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La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spinta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di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Archimede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6.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La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storia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 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l’interno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della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Terra.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7.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I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minerali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8.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Le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rocce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9. 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I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combustibili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fossili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10.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Il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corpo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umano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: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l’apparato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respiratori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11.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L’apparato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circolatorio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12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.L’apparato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digerente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13.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L’apparato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escretore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14.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Il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sistema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scheletrico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charset="0"/>
              </a:rPr>
              <a:t>. </a:t>
            </a:r>
          </a:p>
          <a:p>
            <a:pPr indent="0">
              <a:spcBef>
                <a:spcPts val="0"/>
              </a:spcBef>
            </a:pPr>
            <a:endParaRPr lang="it-IT" alt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00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995046"/>
            <a:ext cx="11585408" cy="5344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3.4.2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Specifiche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 del Quadro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conoscenze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dell’insegnamento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18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Tecnologia</a:t>
            </a:r>
            <a:r>
              <a:rPr lang="it-IT" altLang="en-US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(in 33 ore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annue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18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Introduzione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Tecnologia:linguaggi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tecniche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grafiche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procedimenti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Gli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elementi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geometrici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fondamentali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e le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unità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gli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misura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I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fondamentali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Disegno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tecnico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costruzioni</a:t>
            </a:r>
            <a:r>
              <a:rPr lang="it-IT" alt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geometriche,proiezioni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ortogonali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assonometrie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.  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4.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L’industrial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designer.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5.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Le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risorse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l’industria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materiali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tecnologia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sostenibilità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6.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Il legno, la carta, il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vetro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ceramica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pietra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leganti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metalli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7.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plastica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, le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gomme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fibre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tessili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8.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Le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tecnologie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edilizie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l’abitazione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città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 e il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territorio</a:t>
            </a:r>
            <a:endParaRPr lang="en-US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0">
              <a:spcBef>
                <a:spcPts val="0"/>
              </a:spcBef>
            </a:pPr>
            <a:endParaRPr lang="it-IT" alt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9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1" y="517960"/>
            <a:ext cx="94943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995046"/>
            <a:ext cx="11585408" cy="4146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9.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Le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produzioni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agricole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zootecnia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pesca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le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tecnologie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.L’educazione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alimentare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l’industria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alimentare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conservazione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distribuzione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degli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alimenti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11.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L’energia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le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risorse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l’ambiente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12.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Le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macchine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motori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Le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caratteristiche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dell’elettricità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usi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sviluppi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dell’elettricità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mobilità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elettrica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14.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mezzi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comunicazione,le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telecomunicazioni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trasporti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via terra.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15.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L’informatica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usi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funzioni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applicazioni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(internet,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videoscrittura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, software ed hardware).</a:t>
            </a: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03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273800" y="995046"/>
            <a:ext cx="11585408" cy="4146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</a:pP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085BA6-715D-FCEA-DEC3-37780D00ACF5}"/>
              </a:ext>
            </a:extLst>
          </p:cNvPr>
          <p:cNvSpPr txBox="1"/>
          <p:nvPr/>
        </p:nvSpPr>
        <p:spPr>
          <a:xfrm>
            <a:off x="3041779" y="2967335"/>
            <a:ext cx="610222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/>
            <a:endParaRPr lang="en-US" sz="1800" b="1" dirty="0">
              <a:solidFill>
                <a:srgbClr val="C00000"/>
              </a:solidFill>
              <a:latin typeface="Times New Roman" panose="02020603050405020304" charset="0"/>
            </a:endParaRPr>
          </a:p>
          <a:p>
            <a:pPr indent="0" algn="ctr"/>
            <a:r>
              <a:rPr lang="en-US" sz="3200" b="1" i="1" dirty="0" err="1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Grazie</a:t>
            </a:r>
            <a:r>
              <a:rPr lang="en-US" sz="3200" b="1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lang="en-US" sz="3200" b="1" i="1" dirty="0" err="1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l’attenzione</a:t>
            </a:r>
            <a:r>
              <a:rPr lang="en-US" sz="3200" b="1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endParaRPr lang="en-US" sz="2000" b="1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en-US" sz="2000" b="1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en-US" sz="2400" b="1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Giancarlo </a:t>
            </a:r>
            <a:r>
              <a:rPr lang="en-US" sz="2400" b="1" i="1" dirty="0" err="1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Caroleo</a:t>
            </a:r>
            <a:endParaRPr lang="en-US" sz="2400" b="1" i="1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en-US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(DS CPIA Catanzaro)</a:t>
            </a:r>
            <a:endParaRPr lang="en-US" sz="1800" b="1" dirty="0">
              <a:solidFill>
                <a:srgbClr val="C00000"/>
              </a:solidFill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47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ttangolo 101">
            <a:extLst>
              <a:ext uri="{FF2B5EF4-FFF2-40B4-BE49-F238E27FC236}">
                <a16:creationId xmlns:a16="http://schemas.microsoft.com/office/drawing/2014/main" id="{60790C17-48CB-0763-17FB-2CA935E591BC}"/>
              </a:ext>
            </a:extLst>
          </p:cNvPr>
          <p:cNvSpPr/>
          <p:nvPr/>
        </p:nvSpPr>
        <p:spPr>
          <a:xfrm>
            <a:off x="-16042" y="3797300"/>
            <a:ext cx="12208042" cy="306534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557651" y="555709"/>
            <a:ext cx="61871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ICONOGRAFIA</a:t>
            </a:r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200743DF-9F01-7ECB-19B3-AE76AFB3E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5613" y="1991444"/>
            <a:ext cx="778078" cy="778078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F72E19F-9CA1-D78E-056B-4207893EC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0439" y="2053054"/>
            <a:ext cx="778078" cy="778078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2CE1DE52-3911-AE3A-9599-08BA70B1B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3000" y="2922580"/>
            <a:ext cx="778078" cy="778078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09F0C9A9-2DBB-3345-066D-B8BF50300A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0786" y="2034464"/>
            <a:ext cx="778078" cy="778078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F9F18C6-F500-828E-F956-E0B508AF9C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57773" y="2034464"/>
            <a:ext cx="778078" cy="778078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790F3AF8-471F-9DC8-33DC-607A499FD9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1699" y="2922580"/>
            <a:ext cx="778078" cy="778078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CC53CAC3-9622-33C1-B6C1-83879ABA6E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50168" y="2034464"/>
            <a:ext cx="778078" cy="778078"/>
          </a:xfrm>
          <a:prstGeom prst="rect">
            <a:avLst/>
          </a:prstGeom>
        </p:spPr>
      </p:pic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D9EFB07F-7A67-CB77-441A-103C6F2AF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06323" y="2034464"/>
            <a:ext cx="778078" cy="778078"/>
          </a:xfrm>
          <a:prstGeom prst="rect">
            <a:avLst/>
          </a:prstGeom>
        </p:spPr>
      </p:pic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3448851C-90DC-F301-2DE1-329444F1FB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9195" y="2922580"/>
            <a:ext cx="778078" cy="778078"/>
          </a:xfrm>
          <a:prstGeom prst="rect">
            <a:avLst/>
          </a:prstGeom>
        </p:spPr>
      </p:pic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B169F43D-9DCA-3274-C0FC-4B4224D1163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51550" y="2922580"/>
            <a:ext cx="778078" cy="778078"/>
          </a:xfrm>
          <a:prstGeom prst="rect">
            <a:avLst/>
          </a:prstGeom>
        </p:spPr>
      </p:pic>
      <p:pic>
        <p:nvPicPr>
          <p:cNvPr id="34" name="Elemento grafico 33">
            <a:extLst>
              <a:ext uri="{FF2B5EF4-FFF2-40B4-BE49-F238E27FC236}">
                <a16:creationId xmlns:a16="http://schemas.microsoft.com/office/drawing/2014/main" id="{CC0D441B-8577-1780-5286-58E6403B724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61375" y="2922580"/>
            <a:ext cx="778078" cy="778078"/>
          </a:xfrm>
          <a:prstGeom prst="rect">
            <a:avLst/>
          </a:prstGeom>
        </p:spPr>
      </p:pic>
      <p:pic>
        <p:nvPicPr>
          <p:cNvPr id="38" name="Elemento grafico 37">
            <a:extLst>
              <a:ext uri="{FF2B5EF4-FFF2-40B4-BE49-F238E27FC236}">
                <a16:creationId xmlns:a16="http://schemas.microsoft.com/office/drawing/2014/main" id="{FD1D333F-3803-A9A4-FD3B-D59B4C28A97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58944" y="2034464"/>
            <a:ext cx="778078" cy="778078"/>
          </a:xfrm>
          <a:prstGeom prst="rect">
            <a:avLst/>
          </a:prstGeom>
        </p:spPr>
      </p:pic>
      <p:pic>
        <p:nvPicPr>
          <p:cNvPr id="42" name="Elemento grafico 41">
            <a:extLst>
              <a:ext uri="{FF2B5EF4-FFF2-40B4-BE49-F238E27FC236}">
                <a16:creationId xmlns:a16="http://schemas.microsoft.com/office/drawing/2014/main" id="{103F070C-EEF4-D5A1-D0D2-31974C37DAD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362199" y="2922580"/>
            <a:ext cx="778078" cy="778078"/>
          </a:xfrm>
          <a:prstGeom prst="rect">
            <a:avLst/>
          </a:prstGeom>
        </p:spPr>
      </p:pic>
      <p:pic>
        <p:nvPicPr>
          <p:cNvPr id="46" name="Elemento grafico 45">
            <a:extLst>
              <a:ext uri="{FF2B5EF4-FFF2-40B4-BE49-F238E27FC236}">
                <a16:creationId xmlns:a16="http://schemas.microsoft.com/office/drawing/2014/main" id="{21556FDA-6566-A890-B32F-5A901C8D242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322892" y="2922580"/>
            <a:ext cx="778078" cy="778078"/>
          </a:xfrm>
          <a:prstGeom prst="rect">
            <a:avLst/>
          </a:prstGeom>
        </p:spPr>
      </p:pic>
      <p:pic>
        <p:nvPicPr>
          <p:cNvPr id="50" name="Elemento grafico 49">
            <a:extLst>
              <a:ext uri="{FF2B5EF4-FFF2-40B4-BE49-F238E27FC236}">
                <a16:creationId xmlns:a16="http://schemas.microsoft.com/office/drawing/2014/main" id="{6889EC53-433E-2C16-CD28-E13984AB238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330921" y="2034464"/>
            <a:ext cx="778078" cy="778078"/>
          </a:xfrm>
          <a:prstGeom prst="rect">
            <a:avLst/>
          </a:prstGeom>
        </p:spPr>
      </p:pic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13F84B61-3C28-FA2B-5E94-B8C428D2D2C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277665" y="2034464"/>
            <a:ext cx="778078" cy="778078"/>
          </a:xfrm>
          <a:prstGeom prst="rect">
            <a:avLst/>
          </a:prstGeom>
        </p:spPr>
      </p:pic>
      <p:pic>
        <p:nvPicPr>
          <p:cNvPr id="55" name="Elemento grafico 54">
            <a:extLst>
              <a:ext uri="{FF2B5EF4-FFF2-40B4-BE49-F238E27FC236}">
                <a16:creationId xmlns:a16="http://schemas.microsoft.com/office/drawing/2014/main" id="{5B0F5384-E8D9-EDE8-3AAE-0F3DE02831B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691348" y="2034464"/>
            <a:ext cx="778078" cy="778078"/>
          </a:xfrm>
          <a:prstGeom prst="rect">
            <a:avLst/>
          </a:prstGeom>
        </p:spPr>
      </p:pic>
      <p:pic>
        <p:nvPicPr>
          <p:cNvPr id="57" name="Elemento grafico 56">
            <a:extLst>
              <a:ext uri="{FF2B5EF4-FFF2-40B4-BE49-F238E27FC236}">
                <a16:creationId xmlns:a16="http://schemas.microsoft.com/office/drawing/2014/main" id="{D1DF0FC2-DD88-8C21-CC40-2014F8C4EB5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462946" y="2034464"/>
            <a:ext cx="778078" cy="778078"/>
          </a:xfrm>
          <a:prstGeom prst="rect">
            <a:avLst/>
          </a:prstGeom>
        </p:spPr>
      </p:pic>
      <p:pic>
        <p:nvPicPr>
          <p:cNvPr id="59" name="Elemento grafico 58">
            <a:extLst>
              <a:ext uri="{FF2B5EF4-FFF2-40B4-BE49-F238E27FC236}">
                <a16:creationId xmlns:a16="http://schemas.microsoft.com/office/drawing/2014/main" id="{7CDE08D3-6AE0-1EAD-70C4-A514548E86A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028246" y="2034464"/>
            <a:ext cx="778078" cy="778078"/>
          </a:xfrm>
          <a:prstGeom prst="rect">
            <a:avLst/>
          </a:prstGeom>
        </p:spPr>
      </p:pic>
      <p:pic>
        <p:nvPicPr>
          <p:cNvPr id="61" name="Elemento grafico 60">
            <a:extLst>
              <a:ext uri="{FF2B5EF4-FFF2-40B4-BE49-F238E27FC236}">
                <a16:creationId xmlns:a16="http://schemas.microsoft.com/office/drawing/2014/main" id="{F529E34E-CCE5-F946-0E4A-5A285DDA459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322892" y="2034464"/>
            <a:ext cx="778078" cy="778078"/>
          </a:xfrm>
          <a:prstGeom prst="rect">
            <a:avLst/>
          </a:prstGeom>
        </p:spPr>
      </p:pic>
      <p:pic>
        <p:nvPicPr>
          <p:cNvPr id="65" name="Elemento grafico 64">
            <a:extLst>
              <a:ext uri="{FF2B5EF4-FFF2-40B4-BE49-F238E27FC236}">
                <a16:creationId xmlns:a16="http://schemas.microsoft.com/office/drawing/2014/main" id="{7D08BCF1-A7EA-D98B-AD46-71EC3C9EAF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08173" y="2922580"/>
            <a:ext cx="778078" cy="778078"/>
          </a:xfrm>
          <a:prstGeom prst="rect">
            <a:avLst/>
          </a:prstGeom>
        </p:spPr>
      </p:pic>
      <p:pic>
        <p:nvPicPr>
          <p:cNvPr id="67" name="Elemento grafico 66">
            <a:extLst>
              <a:ext uri="{FF2B5EF4-FFF2-40B4-BE49-F238E27FC236}">
                <a16:creationId xmlns:a16="http://schemas.microsoft.com/office/drawing/2014/main" id="{69155F86-167F-6B77-6EC1-DA6476D0C4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5720" y="2922580"/>
            <a:ext cx="778078" cy="778078"/>
          </a:xfrm>
          <a:prstGeom prst="rect">
            <a:avLst/>
          </a:prstGeom>
        </p:spPr>
      </p:pic>
      <p:pic>
        <p:nvPicPr>
          <p:cNvPr id="69" name="Elemento grafico 68">
            <a:extLst>
              <a:ext uri="{FF2B5EF4-FFF2-40B4-BE49-F238E27FC236}">
                <a16:creationId xmlns:a16="http://schemas.microsoft.com/office/drawing/2014/main" id="{40E331F8-A8FD-B70F-A9D2-D22C8B55FAA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075613" y="4020454"/>
            <a:ext cx="778078" cy="778078"/>
          </a:xfrm>
          <a:prstGeom prst="rect">
            <a:avLst/>
          </a:prstGeom>
        </p:spPr>
      </p:pic>
      <p:pic>
        <p:nvPicPr>
          <p:cNvPr id="70" name="Elemento grafico 69">
            <a:extLst>
              <a:ext uri="{FF2B5EF4-FFF2-40B4-BE49-F238E27FC236}">
                <a16:creationId xmlns:a16="http://schemas.microsoft.com/office/drawing/2014/main" id="{D87056F6-2FF0-0217-C697-8A819CC7A13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170439" y="4082064"/>
            <a:ext cx="778078" cy="778078"/>
          </a:xfrm>
          <a:prstGeom prst="rect">
            <a:avLst/>
          </a:prstGeom>
        </p:spPr>
      </p:pic>
      <p:pic>
        <p:nvPicPr>
          <p:cNvPr id="73" name="Elemento grafico 72">
            <a:extLst>
              <a:ext uri="{FF2B5EF4-FFF2-40B4-BE49-F238E27FC236}">
                <a16:creationId xmlns:a16="http://schemas.microsoft.com/office/drawing/2014/main" id="{E7C3C088-6047-F604-F7FA-00A4AE1E381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639579" y="4951590"/>
            <a:ext cx="778078" cy="778078"/>
          </a:xfrm>
          <a:prstGeom prst="rect">
            <a:avLst/>
          </a:prstGeom>
        </p:spPr>
      </p:pic>
      <p:pic>
        <p:nvPicPr>
          <p:cNvPr id="74" name="Elemento grafico 73">
            <a:extLst>
              <a:ext uri="{FF2B5EF4-FFF2-40B4-BE49-F238E27FC236}">
                <a16:creationId xmlns:a16="http://schemas.microsoft.com/office/drawing/2014/main" id="{F63F329E-DA0D-2A04-62EC-424138C34344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1031934" y="4020454"/>
            <a:ext cx="778078" cy="778078"/>
          </a:xfrm>
          <a:prstGeom prst="rect">
            <a:avLst/>
          </a:prstGeom>
        </p:spPr>
      </p:pic>
      <p:pic>
        <p:nvPicPr>
          <p:cNvPr id="75" name="Elemento grafico 74">
            <a:extLst>
              <a:ext uri="{FF2B5EF4-FFF2-40B4-BE49-F238E27FC236}">
                <a16:creationId xmlns:a16="http://schemas.microsoft.com/office/drawing/2014/main" id="{64530525-E8AB-FF61-4DB5-08048727BA3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557773" y="4063474"/>
            <a:ext cx="778078" cy="778078"/>
          </a:xfrm>
          <a:prstGeom prst="rect">
            <a:avLst/>
          </a:prstGeom>
        </p:spPr>
      </p:pic>
      <p:pic>
        <p:nvPicPr>
          <p:cNvPr id="76" name="Elemento grafico 75">
            <a:extLst>
              <a:ext uri="{FF2B5EF4-FFF2-40B4-BE49-F238E27FC236}">
                <a16:creationId xmlns:a16="http://schemas.microsoft.com/office/drawing/2014/main" id="{7CE8EAD2-7B20-8085-AC33-77E2ABE680CD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78278" y="4951590"/>
            <a:ext cx="778078" cy="778078"/>
          </a:xfrm>
          <a:prstGeom prst="rect">
            <a:avLst/>
          </a:prstGeom>
        </p:spPr>
      </p:pic>
      <p:pic>
        <p:nvPicPr>
          <p:cNvPr id="77" name="Elemento grafico 76">
            <a:extLst>
              <a:ext uri="{FF2B5EF4-FFF2-40B4-BE49-F238E27FC236}">
                <a16:creationId xmlns:a16="http://schemas.microsoft.com/office/drawing/2014/main" id="{5C2FB9BB-55A6-5506-FEDD-B4DD5E9A3D3E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250168" y="4063474"/>
            <a:ext cx="778078" cy="778078"/>
          </a:xfrm>
          <a:prstGeom prst="rect">
            <a:avLst/>
          </a:prstGeom>
        </p:spPr>
      </p:pic>
      <p:pic>
        <p:nvPicPr>
          <p:cNvPr id="78" name="Elemento grafico 77">
            <a:extLst>
              <a:ext uri="{FF2B5EF4-FFF2-40B4-BE49-F238E27FC236}">
                <a16:creationId xmlns:a16="http://schemas.microsoft.com/office/drawing/2014/main" id="{E2CCE6D1-5F2A-F277-927F-EE7F3954A0EE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806323" y="4063474"/>
            <a:ext cx="778078" cy="778078"/>
          </a:xfrm>
          <a:prstGeom prst="rect">
            <a:avLst/>
          </a:prstGeom>
        </p:spPr>
      </p:pic>
      <p:pic>
        <p:nvPicPr>
          <p:cNvPr id="80" name="Elemento grafico 79">
            <a:extLst>
              <a:ext uri="{FF2B5EF4-FFF2-40B4-BE49-F238E27FC236}">
                <a16:creationId xmlns:a16="http://schemas.microsoft.com/office/drawing/2014/main" id="{80642962-B994-925B-46B2-F0CE65929002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25774" y="4951590"/>
            <a:ext cx="778078" cy="778078"/>
          </a:xfrm>
          <a:prstGeom prst="rect">
            <a:avLst/>
          </a:prstGeom>
        </p:spPr>
      </p:pic>
      <p:pic>
        <p:nvPicPr>
          <p:cNvPr id="81" name="Elemento grafico 80">
            <a:extLst>
              <a:ext uri="{FF2B5EF4-FFF2-40B4-BE49-F238E27FC236}">
                <a16:creationId xmlns:a16="http://schemas.microsoft.com/office/drawing/2014/main" id="{788E3222-F90F-D524-ABA9-A464B5B6A404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888129" y="4951590"/>
            <a:ext cx="778078" cy="778078"/>
          </a:xfrm>
          <a:prstGeom prst="rect">
            <a:avLst/>
          </a:prstGeom>
        </p:spPr>
      </p:pic>
      <p:pic>
        <p:nvPicPr>
          <p:cNvPr id="83" name="Elemento grafico 82">
            <a:extLst>
              <a:ext uri="{FF2B5EF4-FFF2-40B4-BE49-F238E27FC236}">
                <a16:creationId xmlns:a16="http://schemas.microsoft.com/office/drawing/2014/main" id="{DB75B5AA-BA5F-8148-0807-63BBE81DE48D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797954" y="4951590"/>
            <a:ext cx="778078" cy="778078"/>
          </a:xfrm>
          <a:prstGeom prst="rect">
            <a:avLst/>
          </a:prstGeom>
        </p:spPr>
      </p:pic>
      <p:pic>
        <p:nvPicPr>
          <p:cNvPr id="90" name="Elemento grafico 89">
            <a:extLst>
              <a:ext uri="{FF2B5EF4-FFF2-40B4-BE49-F238E27FC236}">
                <a16:creationId xmlns:a16="http://schemas.microsoft.com/office/drawing/2014/main" id="{8CBC687B-A2D7-8223-E3FE-9EFEDFFBC3E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58944" y="4063474"/>
            <a:ext cx="778078" cy="778078"/>
          </a:xfrm>
          <a:prstGeom prst="rect">
            <a:avLst/>
          </a:prstGeom>
        </p:spPr>
      </p:pic>
      <p:pic>
        <p:nvPicPr>
          <p:cNvPr id="91" name="Elemento grafico 90">
            <a:extLst>
              <a:ext uri="{FF2B5EF4-FFF2-40B4-BE49-F238E27FC236}">
                <a16:creationId xmlns:a16="http://schemas.microsoft.com/office/drawing/2014/main" id="{6D33D113-B2A8-B38A-3E0B-180723C20524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398778" y="4951590"/>
            <a:ext cx="778078" cy="778078"/>
          </a:xfrm>
          <a:prstGeom prst="rect">
            <a:avLst/>
          </a:prstGeom>
        </p:spPr>
      </p:pic>
      <p:pic>
        <p:nvPicPr>
          <p:cNvPr id="92" name="Elemento grafico 91">
            <a:extLst>
              <a:ext uri="{FF2B5EF4-FFF2-40B4-BE49-F238E27FC236}">
                <a16:creationId xmlns:a16="http://schemas.microsoft.com/office/drawing/2014/main" id="{DF29F653-5F09-B8AB-74B1-AA9C27B06125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359471" y="4951590"/>
            <a:ext cx="778078" cy="778078"/>
          </a:xfrm>
          <a:prstGeom prst="rect">
            <a:avLst/>
          </a:prstGeom>
        </p:spPr>
      </p:pic>
      <p:pic>
        <p:nvPicPr>
          <p:cNvPr id="93" name="Elemento grafico 92">
            <a:extLst>
              <a:ext uri="{FF2B5EF4-FFF2-40B4-BE49-F238E27FC236}">
                <a16:creationId xmlns:a16="http://schemas.microsoft.com/office/drawing/2014/main" id="{8C01DF6C-4A52-4001-BB0D-16293FDF1B9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6330921" y="4063474"/>
            <a:ext cx="778078" cy="778078"/>
          </a:xfrm>
          <a:prstGeom prst="rect">
            <a:avLst/>
          </a:prstGeom>
        </p:spPr>
      </p:pic>
      <p:pic>
        <p:nvPicPr>
          <p:cNvPr id="94" name="Elemento grafico 93">
            <a:extLst>
              <a:ext uri="{FF2B5EF4-FFF2-40B4-BE49-F238E27FC236}">
                <a16:creationId xmlns:a16="http://schemas.microsoft.com/office/drawing/2014/main" id="{CBD669F5-2D7C-504B-591F-FC8159E2B34D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277665" y="4063474"/>
            <a:ext cx="778078" cy="778078"/>
          </a:xfrm>
          <a:prstGeom prst="rect">
            <a:avLst/>
          </a:prstGeom>
        </p:spPr>
      </p:pic>
      <p:pic>
        <p:nvPicPr>
          <p:cNvPr id="95" name="Elemento grafico 94">
            <a:extLst>
              <a:ext uri="{FF2B5EF4-FFF2-40B4-BE49-F238E27FC236}">
                <a16:creationId xmlns:a16="http://schemas.microsoft.com/office/drawing/2014/main" id="{4121F5C1-ACBE-5CAE-C700-7EBFBC46F963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3691348" y="4063474"/>
            <a:ext cx="778078" cy="778078"/>
          </a:xfrm>
          <a:prstGeom prst="rect">
            <a:avLst/>
          </a:prstGeom>
        </p:spPr>
      </p:pic>
      <p:pic>
        <p:nvPicPr>
          <p:cNvPr id="96" name="Elemento grafico 95">
            <a:extLst>
              <a:ext uri="{FF2B5EF4-FFF2-40B4-BE49-F238E27FC236}">
                <a16:creationId xmlns:a16="http://schemas.microsoft.com/office/drawing/2014/main" id="{59AB0FDE-1B02-9488-79E5-189FF5382433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462946" y="4063474"/>
            <a:ext cx="778078" cy="778078"/>
          </a:xfrm>
          <a:prstGeom prst="rect">
            <a:avLst/>
          </a:prstGeom>
        </p:spPr>
      </p:pic>
      <p:pic>
        <p:nvPicPr>
          <p:cNvPr id="97" name="Elemento grafico 96">
            <a:extLst>
              <a:ext uri="{FF2B5EF4-FFF2-40B4-BE49-F238E27FC236}">
                <a16:creationId xmlns:a16="http://schemas.microsoft.com/office/drawing/2014/main" id="{46658D0C-4F61-F745-FC0A-1134EA42832B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028246" y="4063474"/>
            <a:ext cx="778078" cy="778078"/>
          </a:xfrm>
          <a:prstGeom prst="rect">
            <a:avLst/>
          </a:prstGeom>
        </p:spPr>
      </p:pic>
      <p:pic>
        <p:nvPicPr>
          <p:cNvPr id="98" name="Elemento grafico 97">
            <a:extLst>
              <a:ext uri="{FF2B5EF4-FFF2-40B4-BE49-F238E27FC236}">
                <a16:creationId xmlns:a16="http://schemas.microsoft.com/office/drawing/2014/main" id="{AC05E96E-BC1C-9BC2-F2DD-CB4330CEAE23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7322892" y="4063474"/>
            <a:ext cx="778078" cy="778078"/>
          </a:xfrm>
          <a:prstGeom prst="rect">
            <a:avLst/>
          </a:prstGeom>
        </p:spPr>
      </p:pic>
      <p:pic>
        <p:nvPicPr>
          <p:cNvPr id="99" name="Elemento grafico 98">
            <a:extLst>
              <a:ext uri="{FF2B5EF4-FFF2-40B4-BE49-F238E27FC236}">
                <a16:creationId xmlns:a16="http://schemas.microsoft.com/office/drawing/2014/main" id="{1DC1997F-20A5-3455-32AF-3B72B7C59B2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544752" y="4951590"/>
            <a:ext cx="778078" cy="778078"/>
          </a:xfrm>
          <a:prstGeom prst="rect">
            <a:avLst/>
          </a:prstGeom>
        </p:spPr>
      </p:pic>
      <p:pic>
        <p:nvPicPr>
          <p:cNvPr id="100" name="Elemento grafico 99">
            <a:extLst>
              <a:ext uri="{FF2B5EF4-FFF2-40B4-BE49-F238E27FC236}">
                <a16:creationId xmlns:a16="http://schemas.microsoft.com/office/drawing/2014/main" id="{E187CB1C-9615-62A0-7634-383967582C14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392299" y="4951590"/>
            <a:ext cx="778078" cy="778078"/>
          </a:xfrm>
          <a:prstGeom prst="rect">
            <a:avLst/>
          </a:prstGeom>
        </p:spPr>
      </p:pic>
      <p:pic>
        <p:nvPicPr>
          <p:cNvPr id="104" name="Immagine 103" descr="Immagine che contiene testo, Elementi grafici, grafica, logo&#10;&#10;Descrizione generata automaticamente">
            <a:extLst>
              <a:ext uri="{FF2B5EF4-FFF2-40B4-BE49-F238E27FC236}">
                <a16:creationId xmlns:a16="http://schemas.microsoft.com/office/drawing/2014/main" id="{D3908DEF-6949-0507-F07C-36F30C897084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70865" y="5980366"/>
            <a:ext cx="1906413" cy="631576"/>
          </a:xfrm>
          <a:prstGeom prst="rect">
            <a:avLst/>
          </a:prstGeom>
        </p:spPr>
      </p:pic>
      <p:sp>
        <p:nvSpPr>
          <p:cNvPr id="105" name="Segnaposto testo 6">
            <a:extLst>
              <a:ext uri="{FF2B5EF4-FFF2-40B4-BE49-F238E27FC236}">
                <a16:creationId xmlns:a16="http://schemas.microsoft.com/office/drawing/2014/main" id="{ED284345-B5CD-5627-627B-6AA07528147B}"/>
              </a:ext>
            </a:extLst>
          </p:cNvPr>
          <p:cNvSpPr txBox="1">
            <a:spLocks/>
          </p:cNvSpPr>
          <p:nvPr/>
        </p:nvSpPr>
        <p:spPr>
          <a:xfrm>
            <a:off x="532393" y="1105083"/>
            <a:ext cx="11837407" cy="697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seguito una selezione di icone messe a disposizione per la realizzazione della vostra presentazione.</a:t>
            </a:r>
          </a:p>
          <a:p>
            <a:pPr>
              <a:lnSpc>
                <a:spcPct val="100000"/>
              </a:lnSpc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Nelle pagine precedenti, alcuni esempi. Potete cambiare le icone a vostro piacimento a seconda dei contenuti da presentare in fiera.</a:t>
            </a:r>
          </a:p>
        </p:txBody>
      </p:sp>
    </p:spTree>
    <p:extLst>
      <p:ext uri="{BB962C8B-B14F-4D97-AF65-F5344CB8AC3E}">
        <p14:creationId xmlns:p14="http://schemas.microsoft.com/office/powerpoint/2010/main" val="329468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2" y="517960"/>
            <a:ext cx="8897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</a:p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3" y="1754578"/>
            <a:ext cx="10468316" cy="352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Passaggio obbligato è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quello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valorizzazione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quadro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competenze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attese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al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termine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summenzionato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PPD, definite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nell’</a:t>
            </a:r>
            <a:r>
              <a:rPr lang="en-US" sz="18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Allegato</a:t>
            </a:r>
            <a:r>
              <a:rPr lang="en-US" sz="18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  </a:t>
            </a:r>
            <a:r>
              <a:rPr lang="en-US" sz="18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Percorsi</a:t>
            </a:r>
            <a:r>
              <a:rPr lang="en-US" sz="18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istruzione</a:t>
            </a:r>
            <a:r>
              <a:rPr lang="en-US" sz="18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Primo </a:t>
            </a:r>
            <a:r>
              <a:rPr lang="en-US" sz="18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Livello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 cui al DM 8-6-2015. </a:t>
            </a:r>
          </a:p>
          <a:p>
            <a:pPr algn="just"/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Altro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passaggio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necessario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evidenzia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essere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l’organizzazione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didattica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metodologica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curricolo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definito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valorizzandone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la 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dimensione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formativo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educativa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dell’essenzialità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trasversalità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prospettiva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dell’individuazione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un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complesso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competenze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perseguibili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basiche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irrinunciabili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rispetto ai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processi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insegnamento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apprendimento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definiti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dallo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stesso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PFI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 algn="just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8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2" y="517960"/>
            <a:ext cx="8897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</a:p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3" y="1754578"/>
            <a:ext cx="10468316" cy="352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b="1" dirty="0">
              <a:latin typeface="Times New Roman" panose="02020603050405020304"/>
              <a:cs typeface="Times New Roman" panose="02020603050405020304"/>
            </a:endParaRPr>
          </a:p>
          <a:p>
            <a:pPr algn="just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Il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quadro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orario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curricolo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Primo </a:t>
            </a:r>
            <a:r>
              <a:rPr lang="en-US" sz="18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Periodo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Didattico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organizzato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per come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posto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in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sintesi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</a:t>
            </a:r>
            <a:r>
              <a:rPr lang="en-US" sz="1800" u="sng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Prospetto</a:t>
            </a:r>
            <a:r>
              <a:rPr lang="en-US" sz="1800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B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(di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corredo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presente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nota),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impone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una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stretta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interazione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interventi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da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parte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ciascuno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docenti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singole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discipline di studio,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all’interno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degli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Assi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Culturali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discipline,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atteso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l’organizzazione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didattica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trova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il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svolgimento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attraverso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l’attuazione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Unità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Apprendimento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(UDA)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condivise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specificatamente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progettate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rispetto ai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bisogni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formativi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singoli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studenti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pur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sempre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quadro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unitario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coeso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azioni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realizzate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all’interno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ciascun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Gruppo di </a:t>
            </a:r>
            <a:r>
              <a:rPr lang="en-US" sz="18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Livello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1011883" y="448667"/>
            <a:ext cx="941041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2" y="1754578"/>
            <a:ext cx="10627019" cy="352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Il senso è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quello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contemperare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contestualmente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 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precipue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esigenze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formative del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singolo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Adulto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destinatario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PFI,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esito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crediti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riconosciuti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certificabili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culturale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stesso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Curricolo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del 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Ciclo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epistemica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disciplinare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ancorché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propedeutica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prosieguo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degli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studi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</a:p>
          <a:p>
            <a:pPr algn="just"/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0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974562" y="517960"/>
            <a:ext cx="932643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532392" y="1754578"/>
            <a:ext cx="10627019" cy="4105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La natura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laboratoriale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ricerca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/azione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dell’impianto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didattico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CPIA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impone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altresì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l’erogazione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Offerta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Formativa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specie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Primo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Periodo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Didattico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delinei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livelli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competenza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essenziali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irrinunciabili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correlati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altrettanti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saperi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abilità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propri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singole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discipline di studio, da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considerare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loro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complessiva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valenza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strumenti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culturali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mezzi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accesso al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variegato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complesso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sistema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più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ampia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valenza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 Il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tutto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in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coerenza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con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indicato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dall’Unione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Europea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rispetto alle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Competenze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irrinunciabili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intersecano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con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Traguardi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formativi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inscritti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anche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Indicazioni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Nazionali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vigenti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  <a:p>
            <a:pPr algn="just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3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extLst>
              <a:ext uri="{FF2B5EF4-FFF2-40B4-BE49-F238E27FC236}">
                <a16:creationId xmlns:a16="http://schemas.microsoft.com/office/drawing/2014/main" id="{B7297F1A-099A-1DC4-F7CE-1F5E97FAB757}"/>
              </a:ext>
            </a:extLst>
          </p:cNvPr>
          <p:cNvSpPr/>
          <p:nvPr/>
        </p:nvSpPr>
        <p:spPr>
          <a:xfrm>
            <a:off x="2712076" y="2711338"/>
            <a:ext cx="1356040" cy="136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93C36B28-E1E3-7D77-9359-E65D20F2EF27}"/>
              </a:ext>
            </a:extLst>
          </p:cNvPr>
          <p:cNvGrpSpPr/>
          <p:nvPr/>
        </p:nvGrpSpPr>
        <p:grpSpPr>
          <a:xfrm>
            <a:off x="-12350" y="-2408"/>
            <a:ext cx="12204350" cy="6860408"/>
            <a:chOff x="-1" y="1"/>
            <a:chExt cx="12204350" cy="6860408"/>
          </a:xfrm>
          <a:solidFill>
            <a:schemeClr val="bg1">
              <a:lumMod val="95000"/>
              <a:alpha val="44346"/>
            </a:schemeClr>
          </a:solidFill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BDD290-EF02-6495-51AA-C93AD1587A2B}"/>
                </a:ext>
              </a:extLst>
            </p:cNvPr>
            <p:cNvSpPr/>
            <p:nvPr/>
          </p:nvSpPr>
          <p:spPr>
            <a:xfrm>
              <a:off x="-1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C210F11-C1EA-B754-6428-3FEA154CE98E}"/>
                </a:ext>
              </a:extLst>
            </p:cNvPr>
            <p:cNvSpPr/>
            <p:nvPr/>
          </p:nvSpPr>
          <p:spPr>
            <a:xfrm>
              <a:off x="2712076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6689C8F-4941-A880-6C1C-5A3DD51B3DB3}"/>
                </a:ext>
              </a:extLst>
            </p:cNvPr>
            <p:cNvSpPr/>
            <p:nvPr/>
          </p:nvSpPr>
          <p:spPr>
            <a:xfrm>
              <a:off x="5424155" y="336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9707BD8-4797-9D49-7D52-2254B04D1C3C}"/>
                </a:ext>
              </a:extLst>
            </p:cNvPr>
            <p:cNvSpPr/>
            <p:nvPr/>
          </p:nvSpPr>
          <p:spPr>
            <a:xfrm>
              <a:off x="8136232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63589F-5FBB-E826-7807-BF3E3C013612}"/>
                </a:ext>
              </a:extLst>
            </p:cNvPr>
            <p:cNvSpPr/>
            <p:nvPr/>
          </p:nvSpPr>
          <p:spPr>
            <a:xfrm>
              <a:off x="10848309" y="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7F2EB8E-2B64-03DF-95D7-79EC4B151547}"/>
                </a:ext>
              </a:extLst>
            </p:cNvPr>
            <p:cNvSpPr/>
            <p:nvPr/>
          </p:nvSpPr>
          <p:spPr>
            <a:xfrm>
              <a:off x="1356038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60D3166-D5BE-3D3B-0686-D7AAC29C92F9}"/>
                </a:ext>
              </a:extLst>
            </p:cNvPr>
            <p:cNvSpPr/>
            <p:nvPr/>
          </p:nvSpPr>
          <p:spPr>
            <a:xfrm>
              <a:off x="4068116" y="136801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B3DA146-AA02-65EE-D181-1B646CE7D50C}"/>
                </a:ext>
              </a:extLst>
            </p:cNvPr>
            <p:cNvSpPr/>
            <p:nvPr/>
          </p:nvSpPr>
          <p:spPr>
            <a:xfrm>
              <a:off x="6780193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9815FF9-A164-A1CF-C611-0E130D777651}"/>
                </a:ext>
              </a:extLst>
            </p:cNvPr>
            <p:cNvSpPr/>
            <p:nvPr/>
          </p:nvSpPr>
          <p:spPr>
            <a:xfrm>
              <a:off x="9492271" y="136465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553915-5058-ED7D-937E-F1DAF1696461}"/>
                </a:ext>
              </a:extLst>
            </p:cNvPr>
            <p:cNvSpPr/>
            <p:nvPr/>
          </p:nvSpPr>
          <p:spPr>
            <a:xfrm>
              <a:off x="-1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8ED0E40-1026-9A71-175F-1D0CED4F3548}"/>
                </a:ext>
              </a:extLst>
            </p:cNvPr>
            <p:cNvSpPr/>
            <p:nvPr/>
          </p:nvSpPr>
          <p:spPr>
            <a:xfrm>
              <a:off x="5424155" y="271133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69CA46D0-8FAA-AAD0-1163-0B898158A441}"/>
                </a:ext>
              </a:extLst>
            </p:cNvPr>
            <p:cNvSpPr/>
            <p:nvPr/>
          </p:nvSpPr>
          <p:spPr>
            <a:xfrm>
              <a:off x="8136232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A0E255C-81C6-7156-62F9-3B594A74B42B}"/>
                </a:ext>
              </a:extLst>
            </p:cNvPr>
            <p:cNvSpPr/>
            <p:nvPr/>
          </p:nvSpPr>
          <p:spPr>
            <a:xfrm>
              <a:off x="10848309" y="270797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7070B4F-5989-36C7-96C6-D6048F22DBE3}"/>
                </a:ext>
              </a:extLst>
            </p:cNvPr>
            <p:cNvSpPr/>
            <p:nvPr/>
          </p:nvSpPr>
          <p:spPr>
            <a:xfrm>
              <a:off x="1356038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B82C261-2B54-1B78-921F-880AF76DDE4A}"/>
                </a:ext>
              </a:extLst>
            </p:cNvPr>
            <p:cNvSpPr/>
            <p:nvPr/>
          </p:nvSpPr>
          <p:spPr>
            <a:xfrm>
              <a:off x="4068116" y="4075988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4C789986-D939-328B-0AED-7A9700B55F67}"/>
                </a:ext>
              </a:extLst>
            </p:cNvPr>
            <p:cNvSpPr/>
            <p:nvPr/>
          </p:nvSpPr>
          <p:spPr>
            <a:xfrm>
              <a:off x="6780193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2E6C95C-77B2-E03D-3C1F-CB9C9005BAA6}"/>
                </a:ext>
              </a:extLst>
            </p:cNvPr>
            <p:cNvSpPr/>
            <p:nvPr/>
          </p:nvSpPr>
          <p:spPr>
            <a:xfrm>
              <a:off x="9492271" y="4072621"/>
              <a:ext cx="1356040" cy="1368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53A1258-48E4-B26B-9E12-9E49E168147A}"/>
                </a:ext>
              </a:extLst>
            </p:cNvPr>
            <p:cNvSpPr/>
            <p:nvPr/>
          </p:nvSpPr>
          <p:spPr>
            <a:xfrm>
              <a:off x="2712076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CFEA78AF-1BB4-3F41-AD75-DB062AB53A22}"/>
                </a:ext>
              </a:extLst>
            </p:cNvPr>
            <p:cNvSpPr/>
            <p:nvPr/>
          </p:nvSpPr>
          <p:spPr>
            <a:xfrm>
              <a:off x="5424155" y="5417962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F3A89D71-D9BD-D058-CFBF-5E311E0C61B6}"/>
                </a:ext>
              </a:extLst>
            </p:cNvPr>
            <p:cNvSpPr/>
            <p:nvPr/>
          </p:nvSpPr>
          <p:spPr>
            <a:xfrm>
              <a:off x="8136232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632FE4F1-5BD5-587A-2F18-68A7F46BDAE8}"/>
                </a:ext>
              </a:extLst>
            </p:cNvPr>
            <p:cNvSpPr/>
            <p:nvPr/>
          </p:nvSpPr>
          <p:spPr>
            <a:xfrm>
              <a:off x="10848309" y="5423739"/>
              <a:ext cx="1356040" cy="1436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5" name="Rettangolo 84">
            <a:extLst>
              <a:ext uri="{FF2B5EF4-FFF2-40B4-BE49-F238E27FC236}">
                <a16:creationId xmlns:a16="http://schemas.microsoft.com/office/drawing/2014/main" id="{BD07038D-375D-6F6C-14C9-05BCBF98D87A}"/>
              </a:ext>
            </a:extLst>
          </p:cNvPr>
          <p:cNvSpPr/>
          <p:nvPr/>
        </p:nvSpPr>
        <p:spPr>
          <a:xfrm>
            <a:off x="0" y="447445"/>
            <a:ext cx="547600" cy="547600"/>
          </a:xfrm>
          <a:prstGeom prst="rect">
            <a:avLst/>
          </a:prstGeom>
          <a:solidFill>
            <a:srgbClr val="246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BD378D3-7516-3B74-CA99-3AD2A71DAA20}"/>
              </a:ext>
            </a:extLst>
          </p:cNvPr>
          <p:cNvSpPr txBox="1"/>
          <p:nvPr/>
        </p:nvSpPr>
        <p:spPr>
          <a:xfrm>
            <a:off x="815940" y="518944"/>
            <a:ext cx="92797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 del curricolo di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2000" i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Livello, Primo Periodo Didattico </a:t>
            </a:r>
            <a:r>
              <a:rPr lang="it-IT" sz="2000" b="1" dirty="0">
                <a:solidFill>
                  <a:srgbClr val="2B6E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PPD</a:t>
            </a:r>
          </a:p>
          <a:p>
            <a:pPr algn="l"/>
            <a:endParaRPr lang="it-IT" sz="1800" dirty="0">
              <a:solidFill>
                <a:srgbClr val="2B6E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4B85DAA3-9E0D-81CC-3997-B2D67643CD83}"/>
              </a:ext>
            </a:extLst>
          </p:cNvPr>
          <p:cNvSpPr txBox="1">
            <a:spLocks/>
          </p:cNvSpPr>
          <p:nvPr/>
        </p:nvSpPr>
        <p:spPr>
          <a:xfrm>
            <a:off x="382556" y="1574124"/>
            <a:ext cx="11383346" cy="422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Tanto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declarato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chiarisce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l’obiettivo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dell’iniziativa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corrente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trova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in </a:t>
            </a:r>
            <a:r>
              <a:rPr lang="en-US" sz="18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Didacta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2024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adeguata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dimora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anche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per la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prospettiva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innovazione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ricerca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/azione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che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nuove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tecnologie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applicate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alla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didattica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sono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in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grado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fornire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: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offrire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una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Modello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di per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sé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flessibile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duttile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nella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sua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strutturazione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per la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costruzione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una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proposta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curricolare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 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congrua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adeguata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 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Tale </a:t>
            </a:r>
            <a:r>
              <a:rPr lang="en-US" sz="18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Modello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da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intendersi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più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concettualmente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come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indicazione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flessibile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discende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dai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seguenti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criteri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riferimento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da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considerarsi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nel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loro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insieme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:</a:t>
            </a:r>
          </a:p>
          <a:p>
            <a:pPr algn="just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1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.Congruità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epistemica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unitarietà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didattico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/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metodologica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;</a:t>
            </a:r>
          </a:p>
          <a:p>
            <a:pPr algn="just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2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.Irrinunc</a:t>
            </a:r>
            <a:r>
              <a:rPr lang="it-IT" alt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i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abilità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ed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essenzialità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saperi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conoscenze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competenze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 </a:t>
            </a:r>
          </a:p>
          <a:p>
            <a:pPr algn="just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3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.Organizzazione e micro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organizzazione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dell’azione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didattica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rispetto al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quadro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orario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   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/>
              </a:rPr>
              <a:t>ministeriale</a:t>
            </a:r>
            <a:r>
              <a:rPr lang="en-US" sz="2000" dirty="0">
                <a:latin typeface="Times New Roman" panose="02020603050405020304"/>
                <a:cs typeface="Times New Roman" panose="02020603050405020304"/>
              </a:rPr>
              <a:t>.</a:t>
            </a:r>
          </a:p>
          <a:p>
            <a:pPr algn="just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/>
            </a:endParaRPr>
          </a:p>
        </p:txBody>
      </p:sp>
      <p:pic>
        <p:nvPicPr>
          <p:cNvPr id="88" name="Immagine 87" descr="Immagine che contiene Elementi grafici, testo, grafica, logo&#10;&#10;Descrizione generata automaticamente">
            <a:extLst>
              <a:ext uri="{FF2B5EF4-FFF2-40B4-BE49-F238E27FC236}">
                <a16:creationId xmlns:a16="http://schemas.microsoft.com/office/drawing/2014/main" id="{7E2805FE-040B-DF3D-EC17-C64E2BE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5" y="5963440"/>
            <a:ext cx="1906413" cy="626047"/>
          </a:xfrm>
          <a:prstGeom prst="rect">
            <a:avLst/>
          </a:prstGeom>
        </p:spPr>
      </p:pic>
      <p:pic>
        <p:nvPicPr>
          <p:cNvPr id="90" name="Picture 24" descr="Logo&#10;&#10;Description automatically generated">
            <a:extLst>
              <a:ext uri="{FF2B5EF4-FFF2-40B4-BE49-F238E27FC236}">
                <a16:creationId xmlns:a16="http://schemas.microsoft.com/office/drawing/2014/main" id="{72F46D0F-74E8-63D1-FBF7-8E7D506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09" y="6000409"/>
            <a:ext cx="1061065" cy="4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94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4676</Words>
  <Application>Microsoft Office PowerPoint</Application>
  <PresentationFormat>Widescreen</PresentationFormat>
  <Paragraphs>427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3" baseType="lpstr">
      <vt:lpstr>Aptos</vt:lpstr>
      <vt:lpstr>Aptos Display</vt:lpstr>
      <vt:lpstr>Arial</vt:lpstr>
      <vt:lpstr>Times New Roman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Carolina Focacci</dc:creator>
  <cp:lastModifiedBy>Sofia Bonapace</cp:lastModifiedBy>
  <cp:revision>49</cp:revision>
  <dcterms:created xsi:type="dcterms:W3CDTF">2024-03-04T14:55:54Z</dcterms:created>
  <dcterms:modified xsi:type="dcterms:W3CDTF">2024-03-20T15:07:54Z</dcterms:modified>
</cp:coreProperties>
</file>